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8" r:id="rId1"/>
    <p:sldMasterId id="2147483888" r:id="rId2"/>
    <p:sldMasterId id="2147483924" r:id="rId3"/>
    <p:sldMasterId id="2147483936" r:id="rId4"/>
  </p:sldMasterIdLst>
  <p:notesMasterIdLst>
    <p:notesMasterId r:id="rId89"/>
  </p:notesMasterIdLst>
  <p:sldIdLst>
    <p:sldId id="733" r:id="rId5"/>
    <p:sldId id="794" r:id="rId6"/>
    <p:sldId id="865" r:id="rId7"/>
    <p:sldId id="786" r:id="rId8"/>
    <p:sldId id="795" r:id="rId9"/>
    <p:sldId id="796" r:id="rId10"/>
    <p:sldId id="797" r:id="rId11"/>
    <p:sldId id="798" r:id="rId12"/>
    <p:sldId id="799" r:id="rId13"/>
    <p:sldId id="800" r:id="rId14"/>
    <p:sldId id="801" r:id="rId15"/>
    <p:sldId id="802" r:id="rId16"/>
    <p:sldId id="803" r:id="rId17"/>
    <p:sldId id="804" r:id="rId18"/>
    <p:sldId id="805" r:id="rId19"/>
    <p:sldId id="806" r:id="rId20"/>
    <p:sldId id="807" r:id="rId21"/>
    <p:sldId id="808" r:id="rId22"/>
    <p:sldId id="809" r:id="rId23"/>
    <p:sldId id="810" r:id="rId24"/>
    <p:sldId id="811" r:id="rId25"/>
    <p:sldId id="812" r:id="rId26"/>
    <p:sldId id="813" r:id="rId27"/>
    <p:sldId id="814" r:id="rId28"/>
    <p:sldId id="815" r:id="rId29"/>
    <p:sldId id="816" r:id="rId30"/>
    <p:sldId id="817" r:id="rId31"/>
    <p:sldId id="818" r:id="rId32"/>
    <p:sldId id="819" r:id="rId33"/>
    <p:sldId id="820" r:id="rId34"/>
    <p:sldId id="821" r:id="rId35"/>
    <p:sldId id="822" r:id="rId36"/>
    <p:sldId id="823" r:id="rId37"/>
    <p:sldId id="824" r:id="rId38"/>
    <p:sldId id="825" r:id="rId39"/>
    <p:sldId id="826" r:id="rId40"/>
    <p:sldId id="827" r:id="rId41"/>
    <p:sldId id="828" r:id="rId42"/>
    <p:sldId id="830" r:id="rId43"/>
    <p:sldId id="829" r:id="rId44"/>
    <p:sldId id="831" r:id="rId45"/>
    <p:sldId id="832" r:id="rId46"/>
    <p:sldId id="833" r:id="rId47"/>
    <p:sldId id="834" r:id="rId48"/>
    <p:sldId id="835" r:id="rId49"/>
    <p:sldId id="836" r:id="rId50"/>
    <p:sldId id="837" r:id="rId51"/>
    <p:sldId id="838" r:id="rId52"/>
    <p:sldId id="839" r:id="rId53"/>
    <p:sldId id="840" r:id="rId54"/>
    <p:sldId id="841" r:id="rId55"/>
    <p:sldId id="842" r:id="rId56"/>
    <p:sldId id="843" r:id="rId57"/>
    <p:sldId id="844" r:id="rId58"/>
    <p:sldId id="845" r:id="rId59"/>
    <p:sldId id="846" r:id="rId60"/>
    <p:sldId id="847" r:id="rId61"/>
    <p:sldId id="848" r:id="rId62"/>
    <p:sldId id="849" r:id="rId63"/>
    <p:sldId id="850" r:id="rId64"/>
    <p:sldId id="851" r:id="rId65"/>
    <p:sldId id="852" r:id="rId66"/>
    <p:sldId id="853" r:id="rId67"/>
    <p:sldId id="855" r:id="rId68"/>
    <p:sldId id="856" r:id="rId69"/>
    <p:sldId id="857" r:id="rId70"/>
    <p:sldId id="858" r:id="rId71"/>
    <p:sldId id="859" r:id="rId72"/>
    <p:sldId id="860" r:id="rId73"/>
    <p:sldId id="861" r:id="rId74"/>
    <p:sldId id="862" r:id="rId75"/>
    <p:sldId id="863" r:id="rId76"/>
    <p:sldId id="864" r:id="rId77"/>
    <p:sldId id="866" r:id="rId78"/>
    <p:sldId id="867" r:id="rId79"/>
    <p:sldId id="869" r:id="rId80"/>
    <p:sldId id="870" r:id="rId81"/>
    <p:sldId id="871" r:id="rId82"/>
    <p:sldId id="872" r:id="rId83"/>
    <p:sldId id="873" r:id="rId84"/>
    <p:sldId id="874" r:id="rId85"/>
    <p:sldId id="875" r:id="rId86"/>
    <p:sldId id="876" r:id="rId87"/>
    <p:sldId id="868" r:id="rId88"/>
  </p:sldIdLst>
  <p:sldSz cx="12192000" cy="6858000"/>
  <p:notesSz cx="6858000" cy="9144000"/>
  <p:custDataLst>
    <p:tags r:id="rId90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ander" initials="A" lastIdx="2" clrIdx="0">
    <p:extLst>
      <p:ext uri="{19B8F6BF-5375-455C-9EA6-DF929625EA0E}">
        <p15:presenceInfo xmlns:p15="http://schemas.microsoft.com/office/powerpoint/2012/main" userId="Alexand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555"/>
    <a:srgbClr val="3D4ED7"/>
    <a:srgbClr val="F0EACD"/>
    <a:srgbClr val="EEEEF7"/>
    <a:srgbClr val="70732E"/>
    <a:srgbClr val="F1ECE0"/>
    <a:srgbClr val="D1C7BE"/>
    <a:srgbClr val="6371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Стиль из темы 1 - акцент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53" autoAdjust="0"/>
    <p:restoredTop sz="93883" autoAdjust="0"/>
  </p:normalViewPr>
  <p:slideViewPr>
    <p:cSldViewPr>
      <p:cViewPr varScale="1">
        <p:scale>
          <a:sx n="64" d="100"/>
          <a:sy n="64" d="100"/>
        </p:scale>
        <p:origin x="628" y="5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84" Type="http://schemas.openxmlformats.org/officeDocument/2006/relationships/slide" Target="slides/slide80.xml"/><Relationship Id="rId89" Type="http://schemas.openxmlformats.org/officeDocument/2006/relationships/notesMaster" Target="notesMasters/notesMaster1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74" Type="http://schemas.openxmlformats.org/officeDocument/2006/relationships/slide" Target="slides/slide70.xml"/><Relationship Id="rId79" Type="http://schemas.openxmlformats.org/officeDocument/2006/relationships/slide" Target="slides/slide75.xml"/><Relationship Id="rId5" Type="http://schemas.openxmlformats.org/officeDocument/2006/relationships/slide" Target="slides/slide1.xml"/><Relationship Id="rId90" Type="http://schemas.openxmlformats.org/officeDocument/2006/relationships/tags" Target="tags/tag1.xml"/><Relationship Id="rId95" Type="http://schemas.openxmlformats.org/officeDocument/2006/relationships/tableStyles" Target="tableStyles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80" Type="http://schemas.openxmlformats.org/officeDocument/2006/relationships/slide" Target="slides/slide76.xml"/><Relationship Id="rId85" Type="http://schemas.openxmlformats.org/officeDocument/2006/relationships/slide" Target="slides/slide81.xml"/><Relationship Id="rId9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slide" Target="slides/slide71.xml"/><Relationship Id="rId83" Type="http://schemas.openxmlformats.org/officeDocument/2006/relationships/slide" Target="slides/slide79.xml"/><Relationship Id="rId88" Type="http://schemas.openxmlformats.org/officeDocument/2006/relationships/slide" Target="slides/slide84.xml"/><Relationship Id="rId9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slide" Target="slides/slide69.xml"/><Relationship Id="rId78" Type="http://schemas.openxmlformats.org/officeDocument/2006/relationships/slide" Target="slides/slide74.xml"/><Relationship Id="rId81" Type="http://schemas.openxmlformats.org/officeDocument/2006/relationships/slide" Target="slides/slide77.xml"/><Relationship Id="rId86" Type="http://schemas.openxmlformats.org/officeDocument/2006/relationships/slide" Target="slides/slide82.xml"/><Relationship Id="rId9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9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4" Type="http://schemas.openxmlformats.org/officeDocument/2006/relationships/slide" Target="slides/slide20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E29CD-DFFE-4B5B-8905-980ED44A5828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CA5B5A-6157-4C6B-81CD-B2369B36DEB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1830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CA5B5A-6157-4C6B-81CD-B2369B36DEB2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4144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88370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0090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931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2865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92052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4180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08823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059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3467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21591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136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993827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42476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303244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71106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832991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020913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89839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954152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5533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41159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034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102395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8919794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84010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38141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196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77837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10" userDrawn="1">
          <p15:clr>
            <a:srgbClr val="FBAE40"/>
          </p15:clr>
        </p15:guide>
        <p15:guide id="2" pos="6970" userDrawn="1">
          <p15:clr>
            <a:srgbClr val="FBAE40"/>
          </p15:clr>
        </p15:guide>
        <p15:guide id="3" pos="3840" userDrawn="1">
          <p15:clr>
            <a:srgbClr val="FBAE40"/>
          </p15:clr>
        </p15:guide>
        <p15:guide id="4" orient="horz" pos="709" userDrawn="1">
          <p15:clr>
            <a:srgbClr val="FBAE40"/>
          </p15:clr>
        </p15:guide>
        <p15:guide id="5" orient="horz" pos="3612" userDrawn="1">
          <p15:clr>
            <a:srgbClr val="FBAE40"/>
          </p15:clr>
        </p15:guide>
        <p15:guide id="6" orient="horz" pos="1298" userDrawn="1">
          <p15:clr>
            <a:srgbClr val="FBAE40"/>
          </p15:clr>
        </p15:guide>
        <p15:guide id="7" orient="horz" pos="3022" userDrawn="1">
          <p15:clr>
            <a:srgbClr val="FBAE40"/>
          </p15:clr>
        </p15:guide>
        <p15:guide id="8" orient="horz" pos="216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744351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12423"/>
            <a:ext cx="105156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52635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99488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000804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154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097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2"/>
            <a:ext cx="5181600" cy="435133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370497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92047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60999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10604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616428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0362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0364"/>
            <a:ext cx="7734300" cy="5811837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654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2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2"/>
            <a:ext cx="5156200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7552"/>
            <a:ext cx="5181601" cy="36805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6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63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2346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2"/>
            <a:ext cx="393192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882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58831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4858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3688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4510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2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335DC4E-A1CF-430A-8D57-A008F2673564}" type="datetimeFigureOut">
              <a:rPr lang="ru-RU" smtClean="0"/>
              <a:pPr/>
              <a:t>17.04.2024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37E34-8901-4EA2-AC96-D184688D78D1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430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4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4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6" descr="Collective Intelligence, AI, and Innovation">
            <a:extLst>
              <a:ext uri="{FF2B5EF4-FFF2-40B4-BE49-F238E27FC236}">
                <a16:creationId xmlns:a16="http://schemas.microsoft.com/office/drawing/2014/main" id="{C2C9FAC3-B670-4F52-8E08-249570459F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"/>
          <a:stretch/>
        </p:blipFill>
        <p:spPr bwMode="auto">
          <a:xfrm>
            <a:off x="-9713" y="-879"/>
            <a:ext cx="12192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082A3D-1188-4177-B332-EDE3B18673B6}"/>
              </a:ext>
            </a:extLst>
          </p:cNvPr>
          <p:cNvSpPr/>
          <p:nvPr/>
        </p:nvSpPr>
        <p:spPr>
          <a:xfrm>
            <a:off x="-19426" y="-880"/>
            <a:ext cx="12201713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142210" y="2073896"/>
            <a:ext cx="8338166" cy="178715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2F559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5000" b="1" spc="100" dirty="0">
                <a:solidFill>
                  <a:srgbClr val="3D4ED7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Semilight" panose="020B0402040204020203" pitchFamily="34" charset="0"/>
              </a:rPr>
              <a:t>Минимальное остовное дерево</a:t>
            </a:r>
          </a:p>
        </p:txBody>
      </p:sp>
    </p:spTree>
    <p:extLst>
      <p:ext uri="{BB962C8B-B14F-4D97-AF65-F5344CB8AC3E}">
        <p14:creationId xmlns:p14="http://schemas.microsoft.com/office/powerpoint/2010/main" val="1564278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Минимальное остовное дерево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b="1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Задача.  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Найти такое остовное дерево этого графа, которое бы обладало наименьшим весом (т.е. суммой весов рёбер) из всех возможных.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Такое поддерево называется </a:t>
            </a:r>
            <a:r>
              <a:rPr lang="ru-RU" sz="2800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минимальным остовным деревом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85691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Свойства минимального дерева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Минимальный остовное дерево уникально, если веса всех рёбер различны. 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 противном случае, может существовать несколько минимальных остовных деревьев (конкретные алгоритмы обычно получают один из возможных остовов).</a:t>
            </a:r>
          </a:p>
          <a:p>
            <a:endParaRPr lang="ru-RU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265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Свойства минимального дерева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Минимальное остовное дерево является также и деревом с минимальным произведением весов рёбер.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Минимальное остовное дерево является также и деревом с минимальным весом самого тяжелого ребра.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Дерево максимального веса ищется аналогично дереву минимального веса.</a:t>
            </a:r>
          </a:p>
        </p:txBody>
      </p:sp>
    </p:spTree>
    <p:extLst>
      <p:ext uri="{BB962C8B-B14F-4D97-AF65-F5344CB8AC3E}">
        <p14:creationId xmlns:p14="http://schemas.microsoft.com/office/powerpoint/2010/main" val="1410386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37039" y="2066763"/>
            <a:ext cx="9927836" cy="201348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2F559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Алгоритмы нахождения минимального остовного дерева</a:t>
            </a:r>
          </a:p>
        </p:txBody>
      </p:sp>
    </p:spTree>
    <p:extLst>
      <p:ext uri="{BB962C8B-B14F-4D97-AF65-F5344CB8AC3E}">
        <p14:creationId xmlns:p14="http://schemas.microsoft.com/office/powerpoint/2010/main" val="2416205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Kruskal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1956 г.)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Алгоритм Краскала изначально помещает каждую вершину в своё дерево, а затем постепенно объединяет эти деревья, объединяя на каждой итерации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два некоторых дерева некоторым ребром.</a:t>
            </a:r>
          </a:p>
        </p:txBody>
      </p:sp>
    </p:spTree>
    <p:extLst>
      <p:ext uri="{BB962C8B-B14F-4D97-AF65-F5344CB8AC3E}">
        <p14:creationId xmlns:p14="http://schemas.microsoft.com/office/powerpoint/2010/main" val="1915258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Kruskal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1956 г.)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Перед началом выполнения алгоритма, все рёбра сортируются по весу (в порядке </a:t>
            </a:r>
            <a:r>
              <a:rPr lang="ru-RU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неубывания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).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Затем перебираются все рёбра от первого до последнего (в порядке сортировки), и если у текущего ребра его концы принадлежат разным поддеревьям, то эти поддеревья объединяются, а ребро добавляется к ответу.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По окончании перебора всех рёбер все вершины окажутся принадлежащими одному поддереву, и ответ найден.</a:t>
            </a:r>
          </a:p>
        </p:txBody>
      </p:sp>
    </p:spTree>
    <p:extLst>
      <p:ext uri="{BB962C8B-B14F-4D97-AF65-F5344CB8AC3E}">
        <p14:creationId xmlns:p14="http://schemas.microsoft.com/office/powerpoint/2010/main" val="2893665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12021344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672593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3554097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E5B5B343-DF83-4298-9B9D-F152B8E23CAA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00983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EA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dn.azbyka.ru/art/wp-content/uploads/2023/05/michaelangelo-s-drawing.png">
            <a:extLst>
              <a:ext uri="{FF2B5EF4-FFF2-40B4-BE49-F238E27FC236}">
                <a16:creationId xmlns:a16="http://schemas.microsoft.com/office/drawing/2014/main" id="{DE2E3680-5FC1-48BF-A170-562EEB48EC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9" y="404664"/>
            <a:ext cx="12192000" cy="5680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6806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2250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427551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070926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280115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4230970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Краскала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8396C2C-44A0-499D-BB5A-FA9FB15E80F8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693896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Алгоритм Прима (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R.C. Prim 1957, V. </a:t>
            </a:r>
            <a:r>
              <a:rPr lang="en-US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Jarnik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 1930)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На каждом шаге мы добавляем к строящемуся остову минимальное ребро.</a:t>
            </a:r>
          </a:p>
        </p:txBody>
      </p:sp>
    </p:spTree>
    <p:extLst>
      <p:ext uri="{BB962C8B-B14F-4D97-AF65-F5344CB8AC3E}">
        <p14:creationId xmlns:p14="http://schemas.microsoft.com/office/powerpoint/2010/main" val="112752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11018547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1245052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8223819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37039" y="2066763"/>
            <a:ext cx="6114264" cy="201348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2F559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Определение дерева</a:t>
            </a:r>
          </a:p>
        </p:txBody>
      </p:sp>
    </p:spTree>
    <p:extLst>
      <p:ext uri="{BB962C8B-B14F-4D97-AF65-F5344CB8AC3E}">
        <p14:creationId xmlns:p14="http://schemas.microsoft.com/office/powerpoint/2010/main" val="1399085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843108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7338134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3231187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3512404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17769655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13293748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23655836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Прима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>
                <a:solidFill>
                  <a:srgbClr val="3D4ED7"/>
                </a:solidFill>
              </a:rPr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762188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Борувки (1926)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Изначально, пусть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– пустое множество ребер (представляющее собой остовный лес, в который каждая вершина входит в качестве отдельного дерева).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1384995"/>
              </a:xfrm>
              <a:prstGeom prst="rect">
                <a:avLst/>
              </a:prstGeom>
              <a:blipFill>
                <a:blip r:embed="rId2"/>
                <a:stretch>
                  <a:fillRect l="-1290" t="-4405" b="-1145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376070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Борувки (1926)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Пока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не является деревом</a:t>
                </a:r>
              </a:p>
              <a:p>
                <a:pPr marL="442800"/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Для каждой компоненты связности в подграфе с рёбрами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найдём самое дешёвое ребро, связывающее эту компоненту с некоторой другой компонентой связности.</a:t>
                </a:r>
              </a:p>
              <a:p>
                <a:pPr marL="442800"/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Добавим все найденные рёбра в множество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Полученное множество рёбер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является минимальным остовным деревом входного графа.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539430"/>
              </a:xfrm>
              <a:prstGeom prst="rect">
                <a:avLst/>
              </a:prstGeom>
              <a:blipFill>
                <a:blip r:embed="rId2"/>
                <a:stretch>
                  <a:fillRect l="-1290" t="-1721" b="-37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67796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 эквивалентных определений дерева</a:t>
            </a:r>
          </a:p>
        </p:txBody>
      </p:sp>
      <p:grpSp>
        <p:nvGrpSpPr>
          <p:cNvPr id="98" name="Группа 97">
            <a:extLst>
              <a:ext uri="{FF2B5EF4-FFF2-40B4-BE49-F238E27FC236}">
                <a16:creationId xmlns:a16="http://schemas.microsoft.com/office/drawing/2014/main" id="{050AA4A7-2095-4EE5-B553-FB551DE947E8}"/>
              </a:ext>
            </a:extLst>
          </p:cNvPr>
          <p:cNvGrpSpPr/>
          <p:nvPr/>
        </p:nvGrpSpPr>
        <p:grpSpPr>
          <a:xfrm>
            <a:off x="6773552" y="2505348"/>
            <a:ext cx="3402782" cy="2180792"/>
            <a:chOff x="6770110" y="2060575"/>
            <a:chExt cx="3402782" cy="2180792"/>
          </a:xfrm>
        </p:grpSpPr>
        <p:cxnSp>
          <p:nvCxnSpPr>
            <p:cNvPr id="34" name="Прямая со стрелкой 33">
              <a:extLst>
                <a:ext uri="{FF2B5EF4-FFF2-40B4-BE49-F238E27FC236}">
                  <a16:creationId xmlns:a16="http://schemas.microsoft.com/office/drawing/2014/main" id="{4FCF910A-E191-4565-996C-318946AF1A07}"/>
                </a:ext>
              </a:extLst>
            </p:cNvPr>
            <p:cNvCxnSpPr>
              <a:cxnSpLocks/>
              <a:stCxn id="50" idx="4"/>
              <a:endCxn id="46" idx="0"/>
            </p:cNvCxnSpPr>
            <p:nvPr/>
          </p:nvCxnSpPr>
          <p:spPr>
            <a:xfrm>
              <a:off x="9354352" y="2240575"/>
              <a:ext cx="0" cy="83675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Прямая со стрелкой 34">
              <a:extLst>
                <a:ext uri="{FF2B5EF4-FFF2-40B4-BE49-F238E27FC236}">
                  <a16:creationId xmlns:a16="http://schemas.microsoft.com/office/drawing/2014/main" id="{A88E11BB-7616-4C0A-B21C-1EA99BB73DF0}"/>
                </a:ext>
              </a:extLst>
            </p:cNvPr>
            <p:cNvCxnSpPr>
              <a:cxnSpLocks/>
              <a:stCxn id="50" idx="2"/>
              <a:endCxn id="44" idx="6"/>
            </p:cNvCxnSpPr>
            <p:nvPr/>
          </p:nvCxnSpPr>
          <p:spPr>
            <a:xfrm flipH="1">
              <a:off x="8178192" y="2150575"/>
              <a:ext cx="1086160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Прямая со стрелкой 36">
              <a:extLst>
                <a:ext uri="{FF2B5EF4-FFF2-40B4-BE49-F238E27FC236}">
                  <a16:creationId xmlns:a16="http://schemas.microsoft.com/office/drawing/2014/main" id="{E2F9102E-B905-4EB3-969E-893D1C463497}"/>
                </a:ext>
              </a:extLst>
            </p:cNvPr>
            <p:cNvCxnSpPr>
              <a:cxnSpLocks/>
              <a:stCxn id="48" idx="4"/>
              <a:endCxn id="49" idx="0"/>
            </p:cNvCxnSpPr>
            <p:nvPr/>
          </p:nvCxnSpPr>
          <p:spPr>
            <a:xfrm>
              <a:off x="6860110" y="3246636"/>
              <a:ext cx="639687" cy="81473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Прямая со стрелкой 38">
              <a:extLst>
                <a:ext uri="{FF2B5EF4-FFF2-40B4-BE49-F238E27FC236}">
                  <a16:creationId xmlns:a16="http://schemas.microsoft.com/office/drawing/2014/main" id="{A848A7FA-813F-413E-B9BC-BB3C64EEA34A}"/>
                </a:ext>
              </a:extLst>
            </p:cNvPr>
            <p:cNvCxnSpPr>
              <a:cxnSpLocks/>
              <a:stCxn id="46" idx="3"/>
              <a:endCxn id="47" idx="7"/>
            </p:cNvCxnSpPr>
            <p:nvPr/>
          </p:nvCxnSpPr>
          <p:spPr>
            <a:xfrm flipH="1">
              <a:off x="8854985" y="3230968"/>
              <a:ext cx="435727" cy="85675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Прямая со стрелкой 40">
              <a:extLst>
                <a:ext uri="{FF2B5EF4-FFF2-40B4-BE49-F238E27FC236}">
                  <a16:creationId xmlns:a16="http://schemas.microsoft.com/office/drawing/2014/main" id="{9D3DDEDD-CDBC-44FE-AB28-2A6707F2B924}"/>
                </a:ext>
              </a:extLst>
            </p:cNvPr>
            <p:cNvCxnSpPr>
              <a:cxnSpLocks/>
              <a:stCxn id="46" idx="5"/>
              <a:endCxn id="45" idx="1"/>
            </p:cNvCxnSpPr>
            <p:nvPr/>
          </p:nvCxnSpPr>
          <p:spPr>
            <a:xfrm>
              <a:off x="9417992" y="3230968"/>
              <a:ext cx="601260" cy="85675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Прямая со стрелкой 41">
              <a:extLst>
                <a:ext uri="{FF2B5EF4-FFF2-40B4-BE49-F238E27FC236}">
                  <a16:creationId xmlns:a16="http://schemas.microsoft.com/office/drawing/2014/main" id="{F0CA6B4D-50F2-4B12-B6B6-6BF70BE76A1E}"/>
                </a:ext>
              </a:extLst>
            </p:cNvPr>
            <p:cNvCxnSpPr>
              <a:cxnSpLocks/>
              <a:stCxn id="44" idx="3"/>
              <a:endCxn id="48" idx="7"/>
            </p:cNvCxnSpPr>
            <p:nvPr/>
          </p:nvCxnSpPr>
          <p:spPr>
            <a:xfrm flipH="1">
              <a:off x="6923750" y="2214215"/>
              <a:ext cx="1100802" cy="87878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Овал 43">
              <a:extLst>
                <a:ext uri="{FF2B5EF4-FFF2-40B4-BE49-F238E27FC236}">
                  <a16:creationId xmlns:a16="http://schemas.microsoft.com/office/drawing/2014/main" id="{4628BC14-4DCF-401D-8D9F-73C6535C5783}"/>
                </a:ext>
              </a:extLst>
            </p:cNvPr>
            <p:cNvSpPr/>
            <p:nvPr/>
          </p:nvSpPr>
          <p:spPr>
            <a:xfrm>
              <a:off x="7998192" y="2060575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5" name="Овал 44">
              <a:extLst>
                <a:ext uri="{FF2B5EF4-FFF2-40B4-BE49-F238E27FC236}">
                  <a16:creationId xmlns:a16="http://schemas.microsoft.com/office/drawing/2014/main" id="{79C761C5-C38C-4B9C-BF6A-09E79F763289}"/>
                </a:ext>
              </a:extLst>
            </p:cNvPr>
            <p:cNvSpPr/>
            <p:nvPr/>
          </p:nvSpPr>
          <p:spPr>
            <a:xfrm>
              <a:off x="9992892" y="4061367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6" name="Овал 45">
              <a:extLst>
                <a:ext uri="{FF2B5EF4-FFF2-40B4-BE49-F238E27FC236}">
                  <a16:creationId xmlns:a16="http://schemas.microsoft.com/office/drawing/2014/main" id="{678D5CED-96AC-48B7-A7E0-0E6AF926A3C9}"/>
                </a:ext>
              </a:extLst>
            </p:cNvPr>
            <p:cNvSpPr/>
            <p:nvPr/>
          </p:nvSpPr>
          <p:spPr>
            <a:xfrm>
              <a:off x="9264352" y="3077328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7" name="Овал 46">
              <a:extLst>
                <a:ext uri="{FF2B5EF4-FFF2-40B4-BE49-F238E27FC236}">
                  <a16:creationId xmlns:a16="http://schemas.microsoft.com/office/drawing/2014/main" id="{90503E8A-3274-4099-93A2-4DA306DA0053}"/>
                </a:ext>
              </a:extLst>
            </p:cNvPr>
            <p:cNvSpPr/>
            <p:nvPr/>
          </p:nvSpPr>
          <p:spPr>
            <a:xfrm>
              <a:off x="8701345" y="4061367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8" name="Овал 47">
              <a:extLst>
                <a:ext uri="{FF2B5EF4-FFF2-40B4-BE49-F238E27FC236}">
                  <a16:creationId xmlns:a16="http://schemas.microsoft.com/office/drawing/2014/main" id="{1168182D-B71B-43EB-8C1E-4402F5DFC752}"/>
                </a:ext>
              </a:extLst>
            </p:cNvPr>
            <p:cNvSpPr/>
            <p:nvPr/>
          </p:nvSpPr>
          <p:spPr>
            <a:xfrm>
              <a:off x="6770110" y="3066636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49" name="Овал 48">
              <a:extLst>
                <a:ext uri="{FF2B5EF4-FFF2-40B4-BE49-F238E27FC236}">
                  <a16:creationId xmlns:a16="http://schemas.microsoft.com/office/drawing/2014/main" id="{5866CE71-B640-4E37-9516-632A6AD65222}"/>
                </a:ext>
              </a:extLst>
            </p:cNvPr>
            <p:cNvSpPr/>
            <p:nvPr/>
          </p:nvSpPr>
          <p:spPr>
            <a:xfrm>
              <a:off x="7409797" y="4061367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50" name="Овал 49">
              <a:extLst>
                <a:ext uri="{FF2B5EF4-FFF2-40B4-BE49-F238E27FC236}">
                  <a16:creationId xmlns:a16="http://schemas.microsoft.com/office/drawing/2014/main" id="{724138C5-DC27-4358-9290-CA3BC73F6C02}"/>
                </a:ext>
              </a:extLst>
            </p:cNvPr>
            <p:cNvSpPr/>
            <p:nvPr/>
          </p:nvSpPr>
          <p:spPr>
            <a:xfrm>
              <a:off x="9264352" y="2060575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grpSp>
        <p:nvGrpSpPr>
          <p:cNvPr id="79" name="Группа 78">
            <a:extLst>
              <a:ext uri="{FF2B5EF4-FFF2-40B4-BE49-F238E27FC236}">
                <a16:creationId xmlns:a16="http://schemas.microsoft.com/office/drawing/2014/main" id="{BCC483B0-83BF-49AD-8876-4FD41226ABDD}"/>
              </a:ext>
            </a:extLst>
          </p:cNvPr>
          <p:cNvGrpSpPr/>
          <p:nvPr/>
        </p:nvGrpSpPr>
        <p:grpSpPr>
          <a:xfrm>
            <a:off x="1780125" y="2567976"/>
            <a:ext cx="3618954" cy="2113626"/>
            <a:chOff x="1799496" y="2060575"/>
            <a:chExt cx="3618954" cy="2113626"/>
          </a:xfrm>
        </p:grpSpPr>
        <p:cxnSp>
          <p:nvCxnSpPr>
            <p:cNvPr id="16" name="Прямая со стрелкой 15">
              <a:extLst>
                <a:ext uri="{FF2B5EF4-FFF2-40B4-BE49-F238E27FC236}">
                  <a16:creationId xmlns:a16="http://schemas.microsoft.com/office/drawing/2014/main" id="{EB0886A3-0A2C-44B6-82B8-CFD1D4CD3D49}"/>
                </a:ext>
              </a:extLst>
            </p:cNvPr>
            <p:cNvCxnSpPr>
              <a:cxnSpLocks/>
              <a:stCxn id="27" idx="5"/>
              <a:endCxn id="28" idx="1"/>
            </p:cNvCxnSpPr>
            <p:nvPr/>
          </p:nvCxnSpPr>
          <p:spPr>
            <a:xfrm>
              <a:off x="2526295" y="3204608"/>
              <a:ext cx="445879" cy="81595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Прямая со стрелкой 16">
              <a:extLst>
                <a:ext uri="{FF2B5EF4-FFF2-40B4-BE49-F238E27FC236}">
                  <a16:creationId xmlns:a16="http://schemas.microsoft.com/office/drawing/2014/main" id="{7B0316ED-9F43-4DBF-BEE1-417AF3B116CC}"/>
                </a:ext>
              </a:extLst>
            </p:cNvPr>
            <p:cNvCxnSpPr>
              <a:cxnSpLocks/>
              <a:stCxn id="27" idx="3"/>
              <a:endCxn id="24" idx="7"/>
            </p:cNvCxnSpPr>
            <p:nvPr/>
          </p:nvCxnSpPr>
          <p:spPr>
            <a:xfrm flipH="1">
              <a:off x="1953136" y="3204608"/>
              <a:ext cx="445879" cy="81595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Прямая со стрелкой 17">
              <a:extLst>
                <a:ext uri="{FF2B5EF4-FFF2-40B4-BE49-F238E27FC236}">
                  <a16:creationId xmlns:a16="http://schemas.microsoft.com/office/drawing/2014/main" id="{4EE87D52-F5AF-4F05-BCA6-1FE7B4AFD909}"/>
                </a:ext>
              </a:extLst>
            </p:cNvPr>
            <p:cNvCxnSpPr>
              <a:cxnSpLocks/>
              <a:stCxn id="26" idx="3"/>
              <a:endCxn id="27" idx="7"/>
            </p:cNvCxnSpPr>
            <p:nvPr/>
          </p:nvCxnSpPr>
          <p:spPr>
            <a:xfrm flipH="1">
              <a:off x="2526295" y="2214215"/>
              <a:ext cx="1019038" cy="86311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Прямая со стрелкой 18">
              <a:extLst>
                <a:ext uri="{FF2B5EF4-FFF2-40B4-BE49-F238E27FC236}">
                  <a16:creationId xmlns:a16="http://schemas.microsoft.com/office/drawing/2014/main" id="{5EA2E454-884F-4E0A-BD85-36CD52FF6871}"/>
                </a:ext>
              </a:extLst>
            </p:cNvPr>
            <p:cNvCxnSpPr>
              <a:cxnSpLocks/>
              <a:stCxn id="25" idx="7"/>
              <a:endCxn id="22" idx="3"/>
            </p:cNvCxnSpPr>
            <p:nvPr/>
          </p:nvCxnSpPr>
          <p:spPr>
            <a:xfrm flipV="1">
              <a:off x="4245772" y="3204608"/>
              <a:ext cx="445879" cy="81130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Прямая со стрелкой 19">
              <a:extLst>
                <a:ext uri="{FF2B5EF4-FFF2-40B4-BE49-F238E27FC236}">
                  <a16:creationId xmlns:a16="http://schemas.microsoft.com/office/drawing/2014/main" id="{D28E2F68-4836-4FBC-8441-5DC56F50FD60}"/>
                </a:ext>
              </a:extLst>
            </p:cNvPr>
            <p:cNvCxnSpPr>
              <a:cxnSpLocks/>
              <a:stCxn id="22" idx="5"/>
              <a:endCxn id="23" idx="1"/>
            </p:cNvCxnSpPr>
            <p:nvPr/>
          </p:nvCxnSpPr>
          <p:spPr>
            <a:xfrm>
              <a:off x="4818931" y="3204608"/>
              <a:ext cx="445879" cy="81130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Прямая со стрелкой 20">
              <a:extLst>
                <a:ext uri="{FF2B5EF4-FFF2-40B4-BE49-F238E27FC236}">
                  <a16:creationId xmlns:a16="http://schemas.microsoft.com/office/drawing/2014/main" id="{7F74374B-BC92-48DB-B8F5-28A896DACA45}"/>
                </a:ext>
              </a:extLst>
            </p:cNvPr>
            <p:cNvCxnSpPr>
              <a:cxnSpLocks/>
              <a:stCxn id="22" idx="1"/>
              <a:endCxn id="26" idx="5"/>
            </p:cNvCxnSpPr>
            <p:nvPr/>
          </p:nvCxnSpPr>
          <p:spPr>
            <a:xfrm flipH="1" flipV="1">
              <a:off x="3672613" y="2214215"/>
              <a:ext cx="1019038" cy="863113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AAF54D5B-F15E-46B4-900F-0AC85D189916}"/>
                </a:ext>
              </a:extLst>
            </p:cNvPr>
            <p:cNvSpPr/>
            <p:nvPr/>
          </p:nvSpPr>
          <p:spPr>
            <a:xfrm>
              <a:off x="4665291" y="3050968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5B0FE92A-375B-422E-AD32-2E343624508F}"/>
                </a:ext>
              </a:extLst>
            </p:cNvPr>
            <p:cNvSpPr/>
            <p:nvPr/>
          </p:nvSpPr>
          <p:spPr>
            <a:xfrm>
              <a:off x="5238450" y="3989549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DC86D058-0C64-4844-94D9-94CA83D02702}"/>
                </a:ext>
              </a:extLst>
            </p:cNvPr>
            <p:cNvSpPr/>
            <p:nvPr/>
          </p:nvSpPr>
          <p:spPr>
            <a:xfrm>
              <a:off x="1799496" y="3994201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5" name="Овал 24">
              <a:extLst>
                <a:ext uri="{FF2B5EF4-FFF2-40B4-BE49-F238E27FC236}">
                  <a16:creationId xmlns:a16="http://schemas.microsoft.com/office/drawing/2014/main" id="{22800EF9-8D35-47F4-88BF-99017212079E}"/>
                </a:ext>
              </a:extLst>
            </p:cNvPr>
            <p:cNvSpPr/>
            <p:nvPr/>
          </p:nvSpPr>
          <p:spPr>
            <a:xfrm>
              <a:off x="4092132" y="3989549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6" name="Овал 25">
              <a:extLst>
                <a:ext uri="{FF2B5EF4-FFF2-40B4-BE49-F238E27FC236}">
                  <a16:creationId xmlns:a16="http://schemas.microsoft.com/office/drawing/2014/main" id="{D34C60CF-937C-4C8A-AF76-E29FA0868440}"/>
                </a:ext>
              </a:extLst>
            </p:cNvPr>
            <p:cNvSpPr/>
            <p:nvPr/>
          </p:nvSpPr>
          <p:spPr>
            <a:xfrm>
              <a:off x="3518973" y="2060575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7" name="Овал 26">
              <a:extLst>
                <a:ext uri="{FF2B5EF4-FFF2-40B4-BE49-F238E27FC236}">
                  <a16:creationId xmlns:a16="http://schemas.microsoft.com/office/drawing/2014/main" id="{F0F4CC99-6DDA-4361-B545-DB1054B8B2E6}"/>
                </a:ext>
              </a:extLst>
            </p:cNvPr>
            <p:cNvSpPr/>
            <p:nvPr/>
          </p:nvSpPr>
          <p:spPr>
            <a:xfrm>
              <a:off x="2372655" y="3050968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Овал 27">
              <a:extLst>
                <a:ext uri="{FF2B5EF4-FFF2-40B4-BE49-F238E27FC236}">
                  <a16:creationId xmlns:a16="http://schemas.microsoft.com/office/drawing/2014/main" id="{DCC79580-19E5-4F7E-9D39-C9F57A8B5F89}"/>
                </a:ext>
              </a:extLst>
            </p:cNvPr>
            <p:cNvSpPr/>
            <p:nvPr/>
          </p:nvSpPr>
          <p:spPr>
            <a:xfrm>
              <a:off x="2945814" y="3994201"/>
              <a:ext cx="180000" cy="180000"/>
            </a:xfrm>
            <a:prstGeom prst="ellipse">
              <a:avLst/>
            </a:prstGeom>
            <a:solidFill>
              <a:srgbClr val="3D4ED7"/>
            </a:solidFill>
            <a:ln w="127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</p:spTree>
    <p:extLst>
      <p:ext uri="{BB962C8B-B14F-4D97-AF65-F5344CB8AC3E}">
        <p14:creationId xmlns:p14="http://schemas.microsoft.com/office/powerpoint/2010/main" val="32953245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Борувки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89125568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Борувки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19636297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Борувки</a:t>
            </a:r>
          </a:p>
          <a:p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25184D30-1789-43AF-8CEC-D86616A7C1A6}"/>
              </a:ext>
            </a:extLst>
          </p:cNvPr>
          <p:cNvSpPr/>
          <p:nvPr/>
        </p:nvSpPr>
        <p:spPr>
          <a:xfrm>
            <a:off x="8877257" y="239212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B0F1297A-80BE-46EF-BD79-B12D99947400}"/>
              </a:ext>
            </a:extLst>
          </p:cNvPr>
          <p:cNvSpPr/>
          <p:nvPr/>
        </p:nvSpPr>
        <p:spPr>
          <a:xfrm>
            <a:off x="10060246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0AFD3C9B-47B7-4077-929A-0DF125AA24EF}"/>
              </a:ext>
            </a:extLst>
          </p:cNvPr>
          <p:cNvSpPr/>
          <p:nvPr/>
        </p:nvSpPr>
        <p:spPr>
          <a:xfrm>
            <a:off x="6512084" y="2928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3BFCAA9A-D3BE-4037-AF05-87359C7B8B96}"/>
              </a:ext>
            </a:extLst>
          </p:cNvPr>
          <p:cNvSpPr/>
          <p:nvPr/>
        </p:nvSpPr>
        <p:spPr>
          <a:xfrm>
            <a:off x="7694268" y="208614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CE9AD3E-741E-4227-9621-9A34C853E59B}"/>
              </a:ext>
            </a:extLst>
          </p:cNvPr>
          <p:cNvSpPr/>
          <p:nvPr/>
        </p:nvSpPr>
        <p:spPr>
          <a:xfrm>
            <a:off x="9425183" y="376547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91B83751-8E54-437D-BC2F-F9E7386E29D7}"/>
              </a:ext>
            </a:extLst>
          </p:cNvPr>
          <p:cNvSpPr/>
          <p:nvPr/>
        </p:nvSpPr>
        <p:spPr>
          <a:xfrm>
            <a:off x="6167109" y="3770440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2753662E-8463-42F8-9960-2369DBE53C10}"/>
              </a:ext>
            </a:extLst>
          </p:cNvPr>
          <p:cNvCxnSpPr>
            <a:cxnSpLocks/>
            <a:stCxn id="4" idx="2"/>
            <a:endCxn id="8" idx="6"/>
          </p:cNvCxnSpPr>
          <p:nvPr/>
        </p:nvCxnSpPr>
        <p:spPr>
          <a:xfrm flipH="1" flipV="1">
            <a:off x="8054308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CB17329D-F95B-46E4-9A13-93B19065E80A}"/>
              </a:ext>
            </a:extLst>
          </p:cNvPr>
          <p:cNvCxnSpPr>
            <a:stCxn id="21" idx="0"/>
            <a:endCxn id="6" idx="5"/>
          </p:cNvCxnSpPr>
          <p:nvPr/>
        </p:nvCxnSpPr>
        <p:spPr>
          <a:xfrm flipH="1" flipV="1">
            <a:off x="10367559" y="2393458"/>
            <a:ext cx="507771" cy="137203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3F138CDF-9072-44B6-85A1-1F371717D847}"/>
              </a:ext>
            </a:extLst>
          </p:cNvPr>
          <p:cNvCxnSpPr>
            <a:cxnSpLocks/>
            <a:stCxn id="4" idx="6"/>
            <a:endCxn id="6" idx="2"/>
          </p:cNvCxnSpPr>
          <p:nvPr/>
        </p:nvCxnSpPr>
        <p:spPr>
          <a:xfrm flipV="1">
            <a:off x="9237297" y="2266165"/>
            <a:ext cx="822949" cy="305981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94C7A93-D93D-4045-A094-BB092A49D527}"/>
              </a:ext>
            </a:extLst>
          </p:cNvPr>
          <p:cNvCxnSpPr>
            <a:cxnSpLocks/>
            <a:stCxn id="6" idx="3"/>
            <a:endCxn id="9" idx="7"/>
          </p:cNvCxnSpPr>
          <p:nvPr/>
        </p:nvCxnSpPr>
        <p:spPr>
          <a:xfrm flipH="1">
            <a:off x="9732496" y="2393458"/>
            <a:ext cx="380477" cy="142474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DA6D6FBF-1C22-4F53-BAB4-FE256B6D5F6F}"/>
              </a:ext>
            </a:extLst>
          </p:cNvPr>
          <p:cNvCxnSpPr>
            <a:cxnSpLocks/>
            <a:stCxn id="20" idx="2"/>
            <a:endCxn id="30" idx="6"/>
          </p:cNvCxnSpPr>
          <p:nvPr/>
        </p:nvCxnSpPr>
        <p:spPr>
          <a:xfrm flipH="1" flipV="1">
            <a:off x="6875680" y="5545207"/>
            <a:ext cx="3184566" cy="4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F566D771-44EE-4FE2-99B5-F2A30AB57AB9}"/>
              </a:ext>
            </a:extLst>
          </p:cNvPr>
          <p:cNvCxnSpPr>
            <a:stCxn id="9" idx="3"/>
            <a:endCxn id="19" idx="7"/>
          </p:cNvCxnSpPr>
          <p:nvPr/>
        </p:nvCxnSpPr>
        <p:spPr>
          <a:xfrm flipH="1">
            <a:off x="8595256" y="4072784"/>
            <a:ext cx="882654" cy="54527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DCBF429D-3D9E-47C5-82F1-552F2990F3CB}"/>
              </a:ext>
            </a:extLst>
          </p:cNvPr>
          <p:cNvCxnSpPr>
            <a:cxnSpLocks/>
            <a:stCxn id="8" idx="3"/>
            <a:endCxn id="7" idx="7"/>
          </p:cNvCxnSpPr>
          <p:nvPr/>
        </p:nvCxnSpPr>
        <p:spPr>
          <a:xfrm flipH="1">
            <a:off x="6819397" y="2393458"/>
            <a:ext cx="927598" cy="587562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14E282CF-7B49-4C59-9815-FEAF1B636A54}"/>
              </a:ext>
            </a:extLst>
          </p:cNvPr>
          <p:cNvCxnSpPr>
            <a:cxnSpLocks/>
            <a:stCxn id="10" idx="4"/>
            <a:endCxn id="30" idx="0"/>
          </p:cNvCxnSpPr>
          <p:nvPr/>
        </p:nvCxnSpPr>
        <p:spPr>
          <a:xfrm>
            <a:off x="6347129" y="4120543"/>
            <a:ext cx="348531" cy="1249612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Овал 18">
            <a:extLst>
              <a:ext uri="{FF2B5EF4-FFF2-40B4-BE49-F238E27FC236}">
                <a16:creationId xmlns:a16="http://schemas.microsoft.com/office/drawing/2014/main" id="{6EF2F2CA-C08F-4E7C-BE3D-E1F9FF6BF596}"/>
              </a:ext>
            </a:extLst>
          </p:cNvPr>
          <p:cNvSpPr/>
          <p:nvPr/>
        </p:nvSpPr>
        <p:spPr>
          <a:xfrm>
            <a:off x="8287943" y="456532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68805E7E-592D-4030-9681-1E750F76CD8B}"/>
              </a:ext>
            </a:extLst>
          </p:cNvPr>
          <p:cNvSpPr/>
          <p:nvPr/>
        </p:nvSpPr>
        <p:spPr>
          <a:xfrm>
            <a:off x="10060246" y="5370155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21" name="Овал 20">
            <a:extLst>
              <a:ext uri="{FF2B5EF4-FFF2-40B4-BE49-F238E27FC236}">
                <a16:creationId xmlns:a16="http://schemas.microsoft.com/office/drawing/2014/main" id="{591C1A47-406E-47C5-9BD1-1176E0586824}"/>
              </a:ext>
            </a:extLst>
          </p:cNvPr>
          <p:cNvSpPr/>
          <p:nvPr/>
        </p:nvSpPr>
        <p:spPr>
          <a:xfrm>
            <a:off x="10695310" y="3765491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6C513F4E-5A16-47FB-A089-90EBC060566B}"/>
              </a:ext>
            </a:extLst>
          </p:cNvPr>
          <p:cNvCxnSpPr>
            <a:stCxn id="10" idx="6"/>
            <a:endCxn id="9" idx="2"/>
          </p:cNvCxnSpPr>
          <p:nvPr/>
        </p:nvCxnSpPr>
        <p:spPr>
          <a:xfrm flipV="1">
            <a:off x="6527149" y="3945491"/>
            <a:ext cx="2898034" cy="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B2A4FD33-D636-4947-AEF9-5DC5899D0091}"/>
              </a:ext>
            </a:extLst>
          </p:cNvPr>
          <p:cNvCxnSpPr>
            <a:cxnSpLocks/>
            <a:stCxn id="19" idx="5"/>
            <a:endCxn id="20" idx="1"/>
          </p:cNvCxnSpPr>
          <p:nvPr/>
        </p:nvCxnSpPr>
        <p:spPr>
          <a:xfrm>
            <a:off x="8595256" y="4872642"/>
            <a:ext cx="1517717" cy="550240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>
            <a:extLst>
              <a:ext uri="{FF2B5EF4-FFF2-40B4-BE49-F238E27FC236}">
                <a16:creationId xmlns:a16="http://schemas.microsoft.com/office/drawing/2014/main" id="{0DE117AA-E170-4C9F-8362-4A1518BCFCA8}"/>
              </a:ext>
            </a:extLst>
          </p:cNvPr>
          <p:cNvCxnSpPr>
            <a:cxnSpLocks/>
            <a:stCxn id="8" idx="5"/>
            <a:endCxn id="9" idx="0"/>
          </p:cNvCxnSpPr>
          <p:nvPr/>
        </p:nvCxnSpPr>
        <p:spPr>
          <a:xfrm>
            <a:off x="8001581" y="2393458"/>
            <a:ext cx="1603622" cy="1372013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FF07D749-C931-42E5-AE56-2F439FE5148E}"/>
              </a:ext>
            </a:extLst>
          </p:cNvPr>
          <p:cNvCxnSpPr>
            <a:stCxn id="7" idx="3"/>
            <a:endCxn id="10" idx="0"/>
          </p:cNvCxnSpPr>
          <p:nvPr/>
        </p:nvCxnSpPr>
        <p:spPr>
          <a:xfrm flipH="1">
            <a:off x="6347129" y="3235606"/>
            <a:ext cx="217682" cy="53483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 стрелкой 25">
            <a:extLst>
              <a:ext uri="{FF2B5EF4-FFF2-40B4-BE49-F238E27FC236}">
                <a16:creationId xmlns:a16="http://schemas.microsoft.com/office/drawing/2014/main" id="{2B4EEE0D-4B08-492D-AB30-AD962055D570}"/>
              </a:ext>
            </a:extLst>
          </p:cNvPr>
          <p:cNvCxnSpPr>
            <a:cxnSpLocks/>
            <a:stCxn id="7" idx="6"/>
          </p:cNvCxnSpPr>
          <p:nvPr/>
        </p:nvCxnSpPr>
        <p:spPr>
          <a:xfrm>
            <a:off x="6872124" y="3108313"/>
            <a:ext cx="2586967" cy="71094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>
            <a:extLst>
              <a:ext uri="{FF2B5EF4-FFF2-40B4-BE49-F238E27FC236}">
                <a16:creationId xmlns:a16="http://schemas.microsoft.com/office/drawing/2014/main" id="{C94EDA84-61B3-4918-B494-96D2D389245F}"/>
              </a:ext>
            </a:extLst>
          </p:cNvPr>
          <p:cNvCxnSpPr>
            <a:cxnSpLocks/>
            <a:stCxn id="20" idx="7"/>
            <a:endCxn id="21" idx="4"/>
          </p:cNvCxnSpPr>
          <p:nvPr/>
        </p:nvCxnSpPr>
        <p:spPr>
          <a:xfrm flipV="1">
            <a:off x="10367559" y="4125491"/>
            <a:ext cx="507771" cy="129739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6000D006-1213-4D0F-A303-E19CA8CDDE99}"/>
              </a:ext>
            </a:extLst>
          </p:cNvPr>
          <p:cNvCxnSpPr>
            <a:stCxn id="19" idx="1"/>
            <a:endCxn id="10" idx="5"/>
          </p:cNvCxnSpPr>
          <p:nvPr/>
        </p:nvCxnSpPr>
        <p:spPr>
          <a:xfrm flipH="1" flipV="1">
            <a:off x="6474422" y="4069272"/>
            <a:ext cx="1866248" cy="54878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04F6C775-62E4-4CEF-BFF0-948D61FF521D}"/>
              </a:ext>
            </a:extLst>
          </p:cNvPr>
          <p:cNvCxnSpPr>
            <a:cxnSpLocks/>
            <a:stCxn id="20" idx="0"/>
            <a:endCxn id="9" idx="5"/>
          </p:cNvCxnSpPr>
          <p:nvPr/>
        </p:nvCxnSpPr>
        <p:spPr>
          <a:xfrm flipH="1" flipV="1">
            <a:off x="9732496" y="4072784"/>
            <a:ext cx="507770" cy="1297371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Овал 29">
            <a:extLst>
              <a:ext uri="{FF2B5EF4-FFF2-40B4-BE49-F238E27FC236}">
                <a16:creationId xmlns:a16="http://schemas.microsoft.com/office/drawing/2014/main" id="{1987634E-26E8-4F9E-809C-826B6A43D525}"/>
              </a:ext>
            </a:extLst>
          </p:cNvPr>
          <p:cNvSpPr/>
          <p:nvPr/>
        </p:nvSpPr>
        <p:spPr>
          <a:xfrm>
            <a:off x="6515640" y="5370155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8302A418-0F86-4B35-AB98-5E7B8EC5EAB1}"/>
              </a:ext>
            </a:extLst>
          </p:cNvPr>
          <p:cNvCxnSpPr>
            <a:cxnSpLocks/>
            <a:stCxn id="19" idx="3"/>
            <a:endCxn id="30" idx="7"/>
          </p:cNvCxnSpPr>
          <p:nvPr/>
        </p:nvCxnSpPr>
        <p:spPr>
          <a:xfrm flipH="1">
            <a:off x="6822953" y="4872642"/>
            <a:ext cx="1517717" cy="548784"/>
          </a:xfrm>
          <a:prstGeom prst="straightConnector1">
            <a:avLst/>
          </a:prstGeom>
          <a:ln w="34925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D7818B2-8F9A-4101-9BC5-96625177B211}"/>
              </a:ext>
            </a:extLst>
          </p:cNvPr>
          <p:cNvSpPr txBox="1"/>
          <p:nvPr/>
        </p:nvSpPr>
        <p:spPr>
          <a:xfrm>
            <a:off x="6483128" y="5350926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20A74AB-2391-447E-AD06-119F6A61C106}"/>
              </a:ext>
            </a:extLst>
          </p:cNvPr>
          <p:cNvSpPr txBox="1"/>
          <p:nvPr/>
        </p:nvSpPr>
        <p:spPr>
          <a:xfrm>
            <a:off x="8288867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10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8A7786-10E3-4142-BD81-7F24ED09C84C}"/>
              </a:ext>
            </a:extLst>
          </p:cNvPr>
          <p:cNvSpPr txBox="1"/>
          <p:nvPr/>
        </p:nvSpPr>
        <p:spPr>
          <a:xfrm>
            <a:off x="8578346" y="4068360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16BA571-301A-45CA-ABBE-620DA51EB527}"/>
              </a:ext>
            </a:extLst>
          </p:cNvPr>
          <p:cNvSpPr txBox="1"/>
          <p:nvPr/>
        </p:nvSpPr>
        <p:spPr>
          <a:xfrm>
            <a:off x="9127862" y="47974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A63007D-69C4-4975-B22E-1F6ADA2EBEA6}"/>
              </a:ext>
            </a:extLst>
          </p:cNvPr>
          <p:cNvSpPr txBox="1"/>
          <p:nvPr/>
        </p:nvSpPr>
        <p:spPr>
          <a:xfrm>
            <a:off x="6952221" y="233888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86B87A-7E6D-42FB-BB42-0F3B05920834}"/>
              </a:ext>
            </a:extLst>
          </p:cNvPr>
          <p:cNvSpPr txBox="1"/>
          <p:nvPr/>
        </p:nvSpPr>
        <p:spPr>
          <a:xfrm>
            <a:off x="9895542" y="4404854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15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3A451A2-D7C8-45A8-B6C4-C2B657197907}"/>
              </a:ext>
            </a:extLst>
          </p:cNvPr>
          <p:cNvSpPr txBox="1"/>
          <p:nvPr/>
        </p:nvSpPr>
        <p:spPr>
          <a:xfrm>
            <a:off x="9343975" y="207685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169876B-76A0-4164-974D-BFC01EBD5432}"/>
              </a:ext>
            </a:extLst>
          </p:cNvPr>
          <p:cNvSpPr txBox="1"/>
          <p:nvPr/>
        </p:nvSpPr>
        <p:spPr>
          <a:xfrm>
            <a:off x="6073724" y="3184462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F0FF044-E244-4E88-AB13-43A174B3E943}"/>
              </a:ext>
            </a:extLst>
          </p:cNvPr>
          <p:cNvSpPr txBox="1"/>
          <p:nvPr/>
        </p:nvSpPr>
        <p:spPr>
          <a:xfrm>
            <a:off x="8867854" y="288094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DCA25C8-B99F-4B44-B7EA-C59545FCC04B}"/>
              </a:ext>
            </a:extLst>
          </p:cNvPr>
          <p:cNvSpPr txBox="1"/>
          <p:nvPr/>
        </p:nvSpPr>
        <p:spPr>
          <a:xfrm>
            <a:off x="7041358" y="431061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9F3A82-6089-438A-8FFC-5FE9075B9F7A}"/>
              </a:ext>
            </a:extLst>
          </p:cNvPr>
          <p:cNvSpPr txBox="1"/>
          <p:nvPr/>
        </p:nvSpPr>
        <p:spPr>
          <a:xfrm>
            <a:off x="7222370" y="478045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25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6A447AF-C9D2-47EF-BFB9-5ADBA413C1F9}"/>
              </a:ext>
            </a:extLst>
          </p:cNvPr>
          <p:cNvSpPr txBox="1"/>
          <p:nvPr/>
        </p:nvSpPr>
        <p:spPr>
          <a:xfrm>
            <a:off x="7832083" y="304463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199A49A-E21C-4960-AF1B-052744EB87F3}"/>
              </a:ext>
            </a:extLst>
          </p:cNvPr>
          <p:cNvSpPr txBox="1"/>
          <p:nvPr/>
        </p:nvSpPr>
        <p:spPr>
          <a:xfrm>
            <a:off x="10546636" y="273649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30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ACDF700-48A2-4607-B947-4EB9CCB67189}"/>
              </a:ext>
            </a:extLst>
          </p:cNvPr>
          <p:cNvSpPr txBox="1"/>
          <p:nvPr/>
        </p:nvSpPr>
        <p:spPr>
          <a:xfrm>
            <a:off x="8194836" y="5200293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04BE396-35A6-48E7-807C-5F933F53EB52}"/>
              </a:ext>
            </a:extLst>
          </p:cNvPr>
          <p:cNvSpPr txBox="1"/>
          <p:nvPr/>
        </p:nvSpPr>
        <p:spPr>
          <a:xfrm>
            <a:off x="6111141" y="4655377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ru-RU"/>
            </a:defPPr>
            <a:lvl1pPr>
              <a:defRPr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ru-RU" dirty="0"/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C827483-B127-497E-834B-3D9ADA148E51}"/>
              </a:ext>
            </a:extLst>
          </p:cNvPr>
          <p:cNvSpPr txBox="1"/>
          <p:nvPr/>
        </p:nvSpPr>
        <p:spPr>
          <a:xfrm>
            <a:off x="7657104" y="361125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30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BF1CD04-1F24-4C31-80D3-E890020E9E91}"/>
              </a:ext>
            </a:extLst>
          </p:cNvPr>
          <p:cNvSpPr txBox="1"/>
          <p:nvPr/>
        </p:nvSpPr>
        <p:spPr>
          <a:xfrm>
            <a:off x="10567889" y="4686825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4B1F72-0157-4045-9097-355B853E81D0}"/>
              </a:ext>
            </a:extLst>
          </p:cNvPr>
          <p:cNvSpPr txBox="1"/>
          <p:nvPr/>
        </p:nvSpPr>
        <p:spPr>
          <a:xfrm>
            <a:off x="9541022" y="2849711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5692884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1" y="1133164"/>
            <a:ext cx="9928433" cy="1215716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Применение минимальных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остовных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деревьев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553866"/>
            <a:ext cx="99264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На карте местности имеется ряд населенных пунктов.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Известна сметная стоимость прокладки железной дороги между некоторыми из населенных пунктов.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Требуется проложить железную дорогу, для того чтобы соединить между собой все населенные пункты, при этом затратив наименьшее количество средств.</a:t>
            </a:r>
          </a:p>
        </p:txBody>
      </p:sp>
    </p:spTree>
    <p:extLst>
      <p:ext uri="{BB962C8B-B14F-4D97-AF65-F5344CB8AC3E}">
        <p14:creationId xmlns:p14="http://schemas.microsoft.com/office/powerpoint/2010/main" val="16079694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1" y="1133164"/>
            <a:ext cx="9928433" cy="1215716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Применение минимальных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остовных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деревьев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553866"/>
            <a:ext cx="99264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Задача проектирования трубопровода минимальной длины между платформами, добывающими газ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 открытом море, и приёмным пунктом,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расположенным на берегу.</a:t>
            </a:r>
          </a:p>
        </p:txBody>
      </p:sp>
    </p:spTree>
    <p:extLst>
      <p:ext uri="{BB962C8B-B14F-4D97-AF65-F5344CB8AC3E}">
        <p14:creationId xmlns:p14="http://schemas.microsoft.com/office/powerpoint/2010/main" val="2285360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1" y="1133164"/>
            <a:ext cx="9928433" cy="1215716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Применение минимальных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остовных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деревьев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553866"/>
            <a:ext cx="9926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Разработка различных оптимальных сетей.</a:t>
            </a:r>
          </a:p>
        </p:txBody>
      </p:sp>
    </p:spTree>
    <p:extLst>
      <p:ext uri="{BB962C8B-B14F-4D97-AF65-F5344CB8AC3E}">
        <p14:creationId xmlns:p14="http://schemas.microsoft.com/office/powerpoint/2010/main" val="2822003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1137039" y="2066763"/>
            <a:ext cx="9927836" cy="201348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2F559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 (1796-1863)</a:t>
            </a:r>
          </a:p>
        </p:txBody>
      </p:sp>
    </p:spTree>
    <p:extLst>
      <p:ext uri="{BB962C8B-B14F-4D97-AF65-F5344CB8AC3E}">
        <p14:creationId xmlns:p14="http://schemas.microsoft.com/office/powerpoint/2010/main" val="19951726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На плоскости задано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точек.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Требуется соединить эти точки ломаными линиями таким образом, чтобы из каждой точки можно было бы попасть в каждую и чтобы суммарная длина всех проведенных линий была минимальна.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2246769"/>
              </a:xfrm>
              <a:prstGeom prst="rect">
                <a:avLst/>
              </a:prstGeom>
              <a:blipFill>
                <a:blip r:embed="rId2"/>
                <a:stretch>
                  <a:fillRect l="-1290" t="-2710" r="-184" b="-65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1145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Из каждой точки можно было бы попасть в каждую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и чтобы суммарная длина всех проведенных линий была минимальна.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376A6853-02B9-4842-B4D8-262A59B88BA8}"/>
              </a:ext>
            </a:extLst>
          </p:cNvPr>
          <p:cNvSpPr/>
          <p:nvPr/>
        </p:nvSpPr>
        <p:spPr>
          <a:xfrm>
            <a:off x="8119915" y="206836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D144E69-5B23-4B49-8CF1-5C192255774F}"/>
              </a:ext>
            </a:extLst>
          </p:cNvPr>
          <p:cNvSpPr/>
          <p:nvPr/>
        </p:nvSpPr>
        <p:spPr>
          <a:xfrm>
            <a:off x="8617106" y="325245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BE5FEC70-17E3-487A-B34D-7F6ED2CAA4F9}"/>
              </a:ext>
            </a:extLst>
          </p:cNvPr>
          <p:cNvSpPr/>
          <p:nvPr/>
        </p:nvSpPr>
        <p:spPr>
          <a:xfrm>
            <a:off x="10323850" y="2320068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08D4C618-564D-4709-8346-91C0BBCA5985}"/>
              </a:ext>
            </a:extLst>
          </p:cNvPr>
          <p:cNvSpPr/>
          <p:nvPr/>
        </p:nvSpPr>
        <p:spPr>
          <a:xfrm>
            <a:off x="6744072" y="263650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E00F2AB-1602-41BA-BACF-92DF01118476}"/>
              </a:ext>
            </a:extLst>
          </p:cNvPr>
          <p:cNvSpPr/>
          <p:nvPr/>
        </p:nvSpPr>
        <p:spPr>
          <a:xfrm>
            <a:off x="9264352" y="4255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FB4B2028-8538-43B3-9ABE-489CAA02A03C}"/>
              </a:ext>
            </a:extLst>
          </p:cNvPr>
          <p:cNvSpPr/>
          <p:nvPr/>
        </p:nvSpPr>
        <p:spPr>
          <a:xfrm>
            <a:off x="6744072" y="3786121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ED0E9E5B-AEC8-4F5C-AAFD-BA287730CB8C}"/>
              </a:ext>
            </a:extLst>
          </p:cNvPr>
          <p:cNvSpPr/>
          <p:nvPr/>
        </p:nvSpPr>
        <p:spPr>
          <a:xfrm>
            <a:off x="9912424" y="500475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68EA4D5A-703E-4AC2-AF99-8F66341940D7}"/>
              </a:ext>
            </a:extLst>
          </p:cNvPr>
          <p:cNvSpPr/>
          <p:nvPr/>
        </p:nvSpPr>
        <p:spPr>
          <a:xfrm>
            <a:off x="6384032" y="5075872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299146DC-71AE-41C1-B6DC-FF9F8ED6C7E2}"/>
              </a:ext>
            </a:extLst>
          </p:cNvPr>
          <p:cNvSpPr/>
          <p:nvPr/>
        </p:nvSpPr>
        <p:spPr>
          <a:xfrm>
            <a:off x="7715910" y="4249600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400091872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SMT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Полученное в результате решение является деревом – минимальное дерево Штейнера.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lang="ru-RU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Steiner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Minimal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Tree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 - SMT)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376A6853-02B9-4842-B4D8-262A59B88BA8}"/>
              </a:ext>
            </a:extLst>
          </p:cNvPr>
          <p:cNvSpPr/>
          <p:nvPr/>
        </p:nvSpPr>
        <p:spPr>
          <a:xfrm>
            <a:off x="8119915" y="2068361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7D144E69-5B23-4B49-8CF1-5C192255774F}"/>
              </a:ext>
            </a:extLst>
          </p:cNvPr>
          <p:cNvSpPr/>
          <p:nvPr/>
        </p:nvSpPr>
        <p:spPr>
          <a:xfrm>
            <a:off x="8617106" y="325245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BE5FEC70-17E3-487A-B34D-7F6ED2CAA4F9}"/>
              </a:ext>
            </a:extLst>
          </p:cNvPr>
          <p:cNvSpPr/>
          <p:nvPr/>
        </p:nvSpPr>
        <p:spPr>
          <a:xfrm>
            <a:off x="10323850" y="2320068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08D4C618-564D-4709-8346-91C0BBCA5985}"/>
              </a:ext>
            </a:extLst>
          </p:cNvPr>
          <p:cNvSpPr/>
          <p:nvPr/>
        </p:nvSpPr>
        <p:spPr>
          <a:xfrm>
            <a:off x="6744072" y="2636509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8E00F2AB-1602-41BA-BACF-92DF01118476}"/>
              </a:ext>
            </a:extLst>
          </p:cNvPr>
          <p:cNvSpPr/>
          <p:nvPr/>
        </p:nvSpPr>
        <p:spPr>
          <a:xfrm>
            <a:off x="9264352" y="4255293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FB4B2028-8538-43B3-9ABE-489CAA02A03C}"/>
              </a:ext>
            </a:extLst>
          </p:cNvPr>
          <p:cNvSpPr/>
          <p:nvPr/>
        </p:nvSpPr>
        <p:spPr>
          <a:xfrm>
            <a:off x="6744072" y="3786121"/>
            <a:ext cx="360040" cy="350103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ED0E9E5B-AEC8-4F5C-AAFD-BA287730CB8C}"/>
              </a:ext>
            </a:extLst>
          </p:cNvPr>
          <p:cNvSpPr/>
          <p:nvPr/>
        </p:nvSpPr>
        <p:spPr>
          <a:xfrm>
            <a:off x="9912424" y="5004756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68EA4D5A-703E-4AC2-AF99-8F66341940D7}"/>
              </a:ext>
            </a:extLst>
          </p:cNvPr>
          <p:cNvSpPr/>
          <p:nvPr/>
        </p:nvSpPr>
        <p:spPr>
          <a:xfrm>
            <a:off x="6384032" y="5075872"/>
            <a:ext cx="360040" cy="36004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299146DC-71AE-41C1-B6DC-FF9F8ED6C7E2}"/>
              </a:ext>
            </a:extLst>
          </p:cNvPr>
          <p:cNvSpPr/>
          <p:nvPr/>
        </p:nvSpPr>
        <p:spPr>
          <a:xfrm>
            <a:off x="7715910" y="4249600"/>
            <a:ext cx="360040" cy="360000"/>
          </a:xfrm>
          <a:prstGeom prst="ellipse">
            <a:avLst/>
          </a:prstGeom>
          <a:solidFill>
            <a:schemeClr val="bg1"/>
          </a:solidFill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955107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5 эквивалентных определений дерева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Теорема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Следующие 5 утверждений дерева равносильны: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граф связен и не содержит циклов;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любые две вершины соединены единственным путем;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граф связен и любое ребро – мост;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граф связный и имеет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вершин и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−1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ребро;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граф не содержит циклов и имеет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вершин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и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−1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ребро.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blipFill>
                <a:blip r:embed="rId2"/>
                <a:stretch>
                  <a:fillRect l="-1290" t="-1961" r="-61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329793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Разновидности задачи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19068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Евклидова задача на плоскости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: нахождение кратчайшего дерева, связывающего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точек плоскости, используя дополнительные точки ветвления (точки Штейнера).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Расстояние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𝜌</m:t>
                    </m:r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ru-RU" sz="2800" i="1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ru-RU" sz="2800" i="1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ru-RU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ru-RU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2</m:t>
                            </m:r>
                          </m:sup>
                        </m:sSup>
                        <m:r>
                          <a:rPr lang="ru-RU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ru-RU" sz="2800" i="1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pPr>
                          <m:e>
                            <m:r>
                              <a:rPr lang="ru-RU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ru-RU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1906804"/>
              </a:xfrm>
              <a:prstGeom prst="rect">
                <a:avLst/>
              </a:prstGeom>
              <a:blipFill>
                <a:blip r:embed="rId2"/>
                <a:stretch>
                  <a:fillRect l="-1290" t="-3195" b="-702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736529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Разновидности задачи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267765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Прямоугольная задача Штейнера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: нахождение оптимальной конструкции проводников на интегральной схеме, с тем чтобы повысить их быстродействие при этом проводники проходят лишь в двух направлениях – горизонтальном и вертикальном.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Расстояние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</a:rPr>
                      <m:t>𝜌</m:t>
                    </m:r>
                    <m:r>
                      <a:rPr lang="ru-RU" sz="2800" dirty="0">
                        <a:latin typeface="Cambria Math" panose="02040503050406030204" pitchFamily="18" charset="0"/>
                      </a:rPr>
                      <m:t>=|</m:t>
                    </m:r>
                    <m:r>
                      <a:rPr lang="ru-RU" sz="2800" dirty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ru-RU" sz="2800" dirty="0">
                        <a:latin typeface="Cambria Math" panose="02040503050406030204" pitchFamily="18" charset="0"/>
                      </a:rPr>
                      <m:t>|+|</m:t>
                    </m:r>
                    <m:r>
                      <a:rPr lang="ru-RU" sz="2800" dirty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ru-RU" sz="2800" dirty="0">
                        <a:latin typeface="Cambria Math" panose="02040503050406030204" pitchFamily="18" charset="0"/>
                      </a:rPr>
                      <m:t>|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2677656"/>
              </a:xfrm>
              <a:prstGeom prst="rect">
                <a:avLst/>
              </a:prstGeom>
              <a:blipFill>
                <a:blip r:embed="rId2"/>
                <a:stretch>
                  <a:fillRect l="-1290" t="-2273" b="-522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6832858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Разновидности задачи Штейнера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rgbClr val="3D4ED7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Задача Штейнера для графов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: нахождение дерева минимального веса,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покрывающего заданные вершины –терминалы.</a:t>
            </a:r>
            <a:endParaRPr lang="en-US" sz="2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77278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Евклидова задача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63266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На евклидовой плоскости заданы множество </a:t>
                </a:r>
                <a14:m>
                  <m:oMath xmlns:m="http://schemas.openxmlformats.org/officeDocument/2006/math"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точек на плоскости </a:t>
                </a:r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(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терминалы).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Для двух точек с координатами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(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a:rPr lang="en-US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𝑥</m:t>
                        </m:r>
                      </m:e>
                      <m:sub>
                        <m:r>
                          <a:rPr lang="en-US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1</m:t>
                        </m:r>
                      </m:sub>
                    </m:sSub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,</m:t>
                    </m:r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sSubPr>
                      <m:e>
                        <m:r>
                          <a:rPr lang="en-US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𝑦</m:t>
                        </m:r>
                      </m:e>
                      <m:sub>
                        <m:r>
                          <a:rPr lang="en-US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1</m:t>
                        </m:r>
                      </m:sub>
                    </m:sSub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)</m:t>
                    </m:r>
                  </m:oMath>
                </a14:m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и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ru-RU" sz="2800" i="1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800" dirty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800" i="1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</m:ctrlPr>
                          </m:sSubPr>
                          <m:e>
                            <m:r>
                              <a:rPr lang="en-US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2800" dirty="0">
                                <a:latin typeface="Cambria Math" panose="02040503050406030204" pitchFamily="18" charset="0"/>
                                <a:cs typeface="Segoe UI" panose="020B0502040204020203" pitchFamily="34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определено расстояние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dirty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𝜌</m:t>
                      </m:r>
                      <m:r>
                        <a:rPr lang="en-US" sz="2800" dirty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en-US" sz="2800" i="1" dirty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dirty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𝑥</m:t>
                                      </m:r>
                                    </m:e>
                                    <m:sub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800" dirty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sz="2800" dirty="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en-US" sz="2800" i="1" dirty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US" sz="2800" i="1" dirty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800" dirty="0">
                                      <a:latin typeface="Cambria Math" panose="02040503050406030204" pitchFamily="18" charset="0"/>
                                      <a:cs typeface="Segoe UI" panose="020B0502040204020203" pitchFamily="34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800" i="1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800" dirty="0">
                                          <a:latin typeface="Cambria Math" panose="02040503050406030204" pitchFamily="18" charset="0"/>
                                          <a:cs typeface="Segoe UI" panose="020B0502040204020203" pitchFamily="34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US" sz="2800" dirty="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  <m:r>
                        <a:rPr lang="ru-RU" sz="2800" b="0" i="0" dirty="0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.</m:t>
                      </m:r>
                    </m:oMath>
                  </m:oMathPara>
                </a14:m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Задача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 Найти кратчайшую сеть, соединяющую все терминалы, используя дополнительные вершины –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точки Штейнера.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632661"/>
              </a:xfrm>
              <a:prstGeom prst="rect">
                <a:avLst/>
              </a:prstGeom>
              <a:blipFill>
                <a:blip r:embed="rId2"/>
                <a:stretch>
                  <a:fillRect l="-1290" t="-1678" b="-369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0475409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Задача XVII века (Ферма, Торричелли и Кавальери).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На плоскости найти точку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𝑃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которая минимизирует суммарное расстояние от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𝑃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до трех заданных точек плоскости.</a:t>
                </a:r>
                <a:endParaRPr lang="ru-RU" sz="4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blipFill>
                <a:blip r:embed="rId2"/>
                <a:stretch>
                  <a:fillRect l="-2583" t="-1961" r="-1476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Овал 3">
            <a:extLst>
              <a:ext uri="{FF2B5EF4-FFF2-40B4-BE49-F238E27FC236}">
                <a16:creationId xmlns:a16="http://schemas.microsoft.com/office/drawing/2014/main" id="{E7CA01B4-61F8-4F94-ABF7-0AFA02701CB7}"/>
              </a:ext>
            </a:extLst>
          </p:cNvPr>
          <p:cNvSpPr/>
          <p:nvPr/>
        </p:nvSpPr>
        <p:spPr>
          <a:xfrm>
            <a:off x="7699938" y="2830752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2696BF42-0855-4EDE-BFCB-64439AD122D3}"/>
              </a:ext>
            </a:extLst>
          </p:cNvPr>
          <p:cNvSpPr/>
          <p:nvPr/>
        </p:nvSpPr>
        <p:spPr>
          <a:xfrm>
            <a:off x="9480376" y="2785752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F64440E3-7909-49FB-8410-E4338766476D}"/>
              </a:ext>
            </a:extLst>
          </p:cNvPr>
          <p:cNvSpPr/>
          <p:nvPr/>
        </p:nvSpPr>
        <p:spPr>
          <a:xfrm>
            <a:off x="8328248" y="4149080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774435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Если наибольший угол в треугольнике, образованном этими тремя точками</a:t>
                </a:r>
              </a:p>
              <a:p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𝛼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≥120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°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то точка </a:t>
                </a: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𝑃</m:t>
                    </m:r>
                  </m:oMath>
                </a14:m>
                <a:r>
                  <a:rPr lang="ru-RU" sz="40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–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это вершина этого угла.</a:t>
                </a:r>
                <a:endParaRPr lang="ru-RU" sz="4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2431435"/>
              </a:xfrm>
              <a:prstGeom prst="rect">
                <a:avLst/>
              </a:prstGeom>
              <a:blipFill>
                <a:blip r:embed="rId2"/>
                <a:stretch>
                  <a:fillRect l="-2583" t="-2506" r="-4182" b="-60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Овал 13">
            <a:extLst>
              <a:ext uri="{FF2B5EF4-FFF2-40B4-BE49-F238E27FC236}">
                <a16:creationId xmlns:a16="http://schemas.microsoft.com/office/drawing/2014/main" id="{216F18F9-CBD1-4525-A55F-E8AB5C9F07FC}"/>
              </a:ext>
            </a:extLst>
          </p:cNvPr>
          <p:cNvSpPr/>
          <p:nvPr/>
        </p:nvSpPr>
        <p:spPr>
          <a:xfrm>
            <a:off x="7857710" y="3184730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396AEB83-2029-445E-9E32-DD2BF0D0D47E}"/>
              </a:ext>
            </a:extLst>
          </p:cNvPr>
          <p:cNvSpPr/>
          <p:nvPr/>
        </p:nvSpPr>
        <p:spPr>
          <a:xfrm>
            <a:off x="9441886" y="223823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D03EB18E-982A-4BB2-8109-48AFF93EFD72}"/>
              </a:ext>
            </a:extLst>
          </p:cNvPr>
          <p:cNvSpPr/>
          <p:nvPr/>
        </p:nvSpPr>
        <p:spPr>
          <a:xfrm>
            <a:off x="7857710" y="436372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41C4F488-696A-4AB5-B267-30503D9B6DDC}"/>
              </a:ext>
            </a:extLst>
          </p:cNvPr>
          <p:cNvCxnSpPr>
            <a:stCxn id="15" idx="3"/>
            <a:endCxn id="14" idx="7"/>
          </p:cNvCxnSpPr>
          <p:nvPr/>
        </p:nvCxnSpPr>
        <p:spPr>
          <a:xfrm flipH="1">
            <a:off x="8011350" y="2391871"/>
            <a:ext cx="1456896" cy="819219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F779FBC2-C8CC-48A6-9EE8-05A22C7DFFA5}"/>
              </a:ext>
            </a:extLst>
          </p:cNvPr>
          <p:cNvCxnSpPr>
            <a:stCxn id="14" idx="4"/>
            <a:endCxn id="16" idx="0"/>
          </p:cNvCxnSpPr>
          <p:nvPr/>
        </p:nvCxnSpPr>
        <p:spPr>
          <a:xfrm>
            <a:off x="7947710" y="3364730"/>
            <a:ext cx="0" cy="99899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EED34DF-5E4F-4EFD-9032-0D9D3B5FF04E}"/>
                  </a:ext>
                </a:extLst>
              </p:cNvPr>
              <p:cNvSpPr txBox="1"/>
              <p:nvPr/>
            </p:nvSpPr>
            <p:spPr>
              <a:xfrm>
                <a:off x="8466254" y="3335052"/>
                <a:ext cx="307456" cy="43088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ru-RU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EED34DF-5E4F-4EFD-9032-0D9D3B5FF04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6254" y="3335052"/>
                <a:ext cx="307456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0548196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Если все углы в треугольнике, образованном этими тремя точками меньше </a:t>
                </a:r>
                <a14:m>
                  <m:oMath xmlns:m="http://schemas.openxmlformats.org/officeDocument/2006/math">
                    <m:r>
                      <a:rPr lang="ru-RU" sz="2800" b="0" i="1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120</m:t>
                    </m:r>
                    <m:r>
                      <a:rPr lang="ru-R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°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то на большей стороне треугольника строится равносторонний треугольник.</a:t>
                </a:r>
                <a:endParaRPr lang="ru-RU" sz="4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blipFill>
                <a:blip r:embed="rId2"/>
                <a:stretch>
                  <a:fillRect l="-2583" t="-1961" r="-4182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4693210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Если все углы в треугольнике, образованном этими тремя точками меньше </a:t>
                </a:r>
                <a14:m>
                  <m:oMath xmlns:m="http://schemas.openxmlformats.org/officeDocument/2006/math">
                    <m:r>
                      <a:rPr lang="ru-RU" sz="2800" b="0" i="1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120</m:t>
                    </m:r>
                    <m:r>
                      <a:rPr lang="ru-RU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°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то на большей стороне треугольника строится равносторонний треугольник.</a:t>
                </a:r>
                <a:endParaRPr lang="ru-RU" sz="4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blipFill>
                <a:blip r:embed="rId2"/>
                <a:stretch>
                  <a:fillRect l="-2583" t="-1961" r="-4182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cxnSpLocks/>
            <a:stCxn id="13" idx="1"/>
            <a:endCxn id="11" idx="5"/>
          </p:cNvCxnSpPr>
          <p:nvPr/>
        </p:nvCxnSpPr>
        <p:spPr>
          <a:xfrm flipH="1" flipV="1">
            <a:off x="9291969" y="2724999"/>
            <a:ext cx="736816" cy="141604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8104C549-AB67-4670-B171-EA63828739D9}"/>
              </a:ext>
            </a:extLst>
          </p:cNvPr>
          <p:cNvCxnSpPr>
            <a:cxnSpLocks/>
            <a:stCxn id="12" idx="7"/>
            <a:endCxn id="11" idx="3"/>
          </p:cNvCxnSpPr>
          <p:nvPr/>
        </p:nvCxnSpPr>
        <p:spPr>
          <a:xfrm flipV="1">
            <a:off x="8139841" y="2724999"/>
            <a:ext cx="1024848" cy="123604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5D29D086-3656-4BAB-9F85-BD82CC2C206F}"/>
              </a:ext>
            </a:extLst>
          </p:cNvPr>
          <p:cNvCxnSpPr>
            <a:cxnSpLocks/>
            <a:stCxn id="13" idx="2"/>
            <a:endCxn id="12" idx="6"/>
          </p:cNvCxnSpPr>
          <p:nvPr/>
        </p:nvCxnSpPr>
        <p:spPr>
          <a:xfrm flipH="1" flipV="1">
            <a:off x="8166201" y="4024687"/>
            <a:ext cx="1836224" cy="1800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92796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Вокруг построенного треугольника описывается окружность.</a:t>
            </a:r>
            <a:endParaRPr lang="ru-RU" sz="40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B3B6266F-BE8D-4618-B62F-46EFADF9FAAF}"/>
              </a:ext>
            </a:extLst>
          </p:cNvPr>
          <p:cNvCxnSpPr>
            <a:cxnSpLocks/>
            <a:stCxn id="13" idx="1"/>
            <a:endCxn id="11" idx="5"/>
          </p:cNvCxnSpPr>
          <p:nvPr/>
        </p:nvCxnSpPr>
        <p:spPr>
          <a:xfrm flipH="1" flipV="1">
            <a:off x="9291969" y="2724999"/>
            <a:ext cx="736816" cy="141604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527E8272-EA7E-49EA-ACC0-94856AC9E079}"/>
              </a:ext>
            </a:extLst>
          </p:cNvPr>
          <p:cNvCxnSpPr>
            <a:cxnSpLocks/>
            <a:stCxn id="12" idx="7"/>
            <a:endCxn id="11" idx="3"/>
          </p:cNvCxnSpPr>
          <p:nvPr/>
        </p:nvCxnSpPr>
        <p:spPr>
          <a:xfrm flipV="1">
            <a:off x="8139841" y="2724999"/>
            <a:ext cx="1024848" cy="123604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BDA084FF-0D91-4667-8511-7AA68DD7A7A9}"/>
              </a:ext>
            </a:extLst>
          </p:cNvPr>
          <p:cNvCxnSpPr>
            <a:cxnSpLocks/>
            <a:stCxn id="13" idx="2"/>
            <a:endCxn id="12" idx="6"/>
          </p:cNvCxnSpPr>
          <p:nvPr/>
        </p:nvCxnSpPr>
        <p:spPr>
          <a:xfrm flipH="1" flipV="1">
            <a:off x="8166201" y="4024687"/>
            <a:ext cx="1836224" cy="1800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204982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XVII века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Точка пересечения окружности, описанной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вокруг равностороннего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треугольника с отрезком есть искомая точка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𝑃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2246769"/>
              </a:xfrm>
              <a:prstGeom prst="rect">
                <a:avLst/>
              </a:prstGeom>
              <a:blipFill>
                <a:blip r:embed="rId2"/>
                <a:stretch>
                  <a:fillRect l="-2583" t="-2710" b="-6504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stCxn id="13" idx="1"/>
            <a:endCxn id="10" idx="6"/>
          </p:cNvCxnSpPr>
          <p:nvPr/>
        </p:nvCxnSpPr>
        <p:spPr>
          <a:xfrm flipH="1" flipV="1">
            <a:off x="7356121" y="3035813"/>
            <a:ext cx="2672664" cy="11052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40547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Дерево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C66132C-7F07-4ED9-B243-050445088D9A}"/>
              </a:ext>
            </a:extLst>
          </p:cNvPr>
          <p:cNvSpPr/>
          <p:nvPr/>
        </p:nvSpPr>
        <p:spPr>
          <a:xfrm>
            <a:off x="8791574" y="2124075"/>
            <a:ext cx="332471" cy="31611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93B29901-D5B2-420D-96FA-1889F4F1E8AF}"/>
              </a:ext>
            </a:extLst>
          </p:cNvPr>
          <p:cNvSpPr/>
          <p:nvPr/>
        </p:nvSpPr>
        <p:spPr>
          <a:xfrm>
            <a:off x="688159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9AFC3B9-50D9-4D68-AF75-375BFA0607FF}"/>
              </a:ext>
            </a:extLst>
          </p:cNvPr>
          <p:cNvSpPr/>
          <p:nvPr/>
        </p:nvSpPr>
        <p:spPr>
          <a:xfrm>
            <a:off x="10018946" y="3045531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E7898F59-9ACA-4AC8-931D-50ADDFC61504}"/>
              </a:ext>
            </a:extLst>
          </p:cNvPr>
          <p:cNvSpPr/>
          <p:nvPr/>
        </p:nvSpPr>
        <p:spPr>
          <a:xfrm>
            <a:off x="7509066" y="3049434"/>
            <a:ext cx="360040" cy="35613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79E639F-61E6-4A2A-8F66-D5B9BB111B33}"/>
              </a:ext>
            </a:extLst>
          </p:cNvPr>
          <p:cNvSpPr/>
          <p:nvPr/>
        </p:nvSpPr>
        <p:spPr>
          <a:xfrm>
            <a:off x="939147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49827BAD-0D62-4B58-AFAC-472E51D02F38}"/>
              </a:ext>
            </a:extLst>
          </p:cNvPr>
          <p:cNvSpPr/>
          <p:nvPr/>
        </p:nvSpPr>
        <p:spPr>
          <a:xfrm>
            <a:off x="8136536" y="4024749"/>
            <a:ext cx="360040" cy="35010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7B630E41-134F-4302-9CAC-252767E132A3}"/>
              </a:ext>
            </a:extLst>
          </p:cNvPr>
          <p:cNvCxnSpPr>
            <a:cxnSpLocks/>
            <a:stCxn id="4" idx="2"/>
            <a:endCxn id="8" idx="7"/>
          </p:cNvCxnSpPr>
          <p:nvPr/>
        </p:nvCxnSpPr>
        <p:spPr>
          <a:xfrm flipH="1">
            <a:off x="7816379" y="2282134"/>
            <a:ext cx="975195" cy="81945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E11AAB37-6116-47AE-A8B1-7FEB26E5F32C}"/>
              </a:ext>
            </a:extLst>
          </p:cNvPr>
          <p:cNvCxnSpPr>
            <a:stCxn id="8" idx="3"/>
            <a:endCxn id="6" idx="0"/>
          </p:cNvCxnSpPr>
          <p:nvPr/>
        </p:nvCxnSpPr>
        <p:spPr>
          <a:xfrm flipH="1">
            <a:off x="7061616" y="3353416"/>
            <a:ext cx="500177" cy="66139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C4060CE-35A3-4EDF-8066-2A60F03555F7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>
            <a:off x="9124045" y="2282134"/>
            <a:ext cx="947628" cy="81612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Овал 13">
            <a:extLst>
              <a:ext uri="{FF2B5EF4-FFF2-40B4-BE49-F238E27FC236}">
                <a16:creationId xmlns:a16="http://schemas.microsoft.com/office/drawing/2014/main" id="{48BFB489-A259-4B30-8409-39DE13F5F3D5}"/>
              </a:ext>
            </a:extLst>
          </p:cNvPr>
          <p:cNvSpPr/>
          <p:nvPr/>
        </p:nvSpPr>
        <p:spPr>
          <a:xfrm>
            <a:off x="625412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2AFBE13-A884-45ED-97DA-4106229B230F}"/>
              </a:ext>
            </a:extLst>
          </p:cNvPr>
          <p:cNvSpPr/>
          <p:nvPr/>
        </p:nvSpPr>
        <p:spPr>
          <a:xfrm>
            <a:off x="750906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44ABD9BF-1524-4CE8-9D73-97552E5A4935}"/>
              </a:ext>
            </a:extLst>
          </p:cNvPr>
          <p:cNvSpPr/>
          <p:nvPr/>
        </p:nvSpPr>
        <p:spPr>
          <a:xfrm>
            <a:off x="10646418" y="4014852"/>
            <a:ext cx="360040" cy="360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CA2C5018-749B-4CDA-877B-17B5847D76C9}"/>
              </a:ext>
            </a:extLst>
          </p:cNvPr>
          <p:cNvCxnSpPr>
            <a:stCxn id="14" idx="0"/>
            <a:endCxn id="6" idx="3"/>
          </p:cNvCxnSpPr>
          <p:nvPr/>
        </p:nvCxnSpPr>
        <p:spPr>
          <a:xfrm flipV="1">
            <a:off x="6434146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E1F7CD5-29C8-48BF-9BDE-D953E887C497}"/>
              </a:ext>
            </a:extLst>
          </p:cNvPr>
          <p:cNvCxnSpPr>
            <a:stCxn id="7" idx="5"/>
            <a:endCxn id="16" idx="0"/>
          </p:cNvCxnSpPr>
          <p:nvPr/>
        </p:nvCxnSpPr>
        <p:spPr>
          <a:xfrm>
            <a:off x="10326259" y="3352844"/>
            <a:ext cx="500179" cy="6620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7D65DBCA-DCFD-42C7-BAD8-0E0BB06C815C}"/>
              </a:ext>
            </a:extLst>
          </p:cNvPr>
          <p:cNvCxnSpPr>
            <a:stCxn id="8" idx="5"/>
            <a:endCxn id="10" idx="0"/>
          </p:cNvCxnSpPr>
          <p:nvPr/>
        </p:nvCxnSpPr>
        <p:spPr>
          <a:xfrm>
            <a:off x="7816379" y="3353416"/>
            <a:ext cx="500177" cy="6713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54D0ABFA-4F54-4105-B2CC-2F6466D984B7}"/>
              </a:ext>
            </a:extLst>
          </p:cNvPr>
          <p:cNvCxnSpPr>
            <a:stCxn id="7" idx="3"/>
            <a:endCxn id="9" idx="0"/>
          </p:cNvCxnSpPr>
          <p:nvPr/>
        </p:nvCxnSpPr>
        <p:spPr>
          <a:xfrm flipH="1">
            <a:off x="9571496" y="3352844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FD77402A-1C55-438E-BD18-0A9BF4919F3B}"/>
              </a:ext>
            </a:extLst>
          </p:cNvPr>
          <p:cNvCxnSpPr>
            <a:stCxn id="15" idx="0"/>
            <a:endCxn id="6" idx="5"/>
          </p:cNvCxnSpPr>
          <p:nvPr/>
        </p:nvCxnSpPr>
        <p:spPr>
          <a:xfrm flipH="1" flipV="1">
            <a:off x="7188909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804499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Свойства точек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5394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Количество точек Штейнера не превосходит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|</m:t>
                    </m:r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𝑉</m:t>
                    </m:r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|−2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Степень точки Штейнера равна 3, а степень терминальных точек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не более трех.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Инцидентные ребра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образуют угол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120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°</m:t>
                    </m:r>
                    <m:r>
                      <a:rPr lang="ru-RU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egoe UI" panose="020B0502040204020203" pitchFamily="34" charset="0"/>
                      </a:rPr>
                      <m:t>.</m:t>
                    </m:r>
                  </m:oMath>
                </a14:m>
                <a:endParaRPr lang="ru-RU" sz="40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539430"/>
              </a:xfrm>
              <a:prstGeom prst="rect">
                <a:avLst/>
              </a:prstGeom>
              <a:blipFill>
                <a:blip r:embed="rId2"/>
                <a:stretch>
                  <a:fillRect l="-2583" t="-1721" r="-1845" b="-378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cxnSpLocks/>
            <a:stCxn id="22" idx="7"/>
            <a:endCxn id="11" idx="3"/>
          </p:cNvCxnSpPr>
          <p:nvPr/>
        </p:nvCxnSpPr>
        <p:spPr>
          <a:xfrm flipV="1">
            <a:off x="8162691" y="2724999"/>
            <a:ext cx="1001998" cy="5747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5" name="Прямая со стрелкой 14">
            <a:extLst>
              <a:ext uri="{FF2B5EF4-FFF2-40B4-BE49-F238E27FC236}">
                <a16:creationId xmlns:a16="http://schemas.microsoft.com/office/drawing/2014/main" id="{46891D41-6CF8-4CC0-BC1C-F410275D124D}"/>
              </a:ext>
            </a:extLst>
          </p:cNvPr>
          <p:cNvCxnSpPr>
            <a:cxnSpLocks/>
            <a:stCxn id="12" idx="0"/>
            <a:endCxn id="22" idx="4"/>
          </p:cNvCxnSpPr>
          <p:nvPr/>
        </p:nvCxnSpPr>
        <p:spPr>
          <a:xfrm flipV="1">
            <a:off x="8076201" y="3453373"/>
            <a:ext cx="22850" cy="48131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74B1FACC-799F-49FE-BA89-CAA616B8416E}"/>
              </a:ext>
            </a:extLst>
          </p:cNvPr>
          <p:cNvCxnSpPr>
            <a:cxnSpLocks/>
            <a:stCxn id="22" idx="1"/>
            <a:endCxn id="10" idx="6"/>
          </p:cNvCxnSpPr>
          <p:nvPr/>
        </p:nvCxnSpPr>
        <p:spPr>
          <a:xfrm flipH="1" flipV="1">
            <a:off x="7356121" y="3035813"/>
            <a:ext cx="679290" cy="2639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18515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Мелзака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Melzak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1961 г.)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Вместо двух исходных точек можно подставить одну заменяющую их точку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𝑋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не изменяя результата (длины сети) решения.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Редукция к задаче Штейнера с </a:t>
                </a:r>
                <a14:m>
                  <m:oMath xmlns:m="http://schemas.openxmlformats.org/officeDocument/2006/math"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𝑛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−1</m:t>
                    </m:r>
                  </m:oMath>
                </a14:m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точками.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108543"/>
              </a:xfrm>
              <a:prstGeom prst="rect">
                <a:avLst/>
              </a:prstGeom>
              <a:blipFill>
                <a:blip r:embed="rId2"/>
                <a:stretch>
                  <a:fillRect l="-2583" t="-1961" r="-3444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stCxn id="13" idx="1"/>
            <a:endCxn id="10" idx="6"/>
          </p:cNvCxnSpPr>
          <p:nvPr/>
        </p:nvCxnSpPr>
        <p:spPr>
          <a:xfrm flipH="1" flipV="1">
            <a:off x="7356121" y="3035813"/>
            <a:ext cx="2672664" cy="11052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683082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Мелзака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Melzak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1961 г.)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Поскольку невозможно заранее предугадать наилучшее разбиение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и группировку на пары, необходимо перебрать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все варианты.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stCxn id="13" idx="1"/>
            <a:endCxn id="10" idx="6"/>
          </p:cNvCxnSpPr>
          <p:nvPr/>
        </p:nvCxnSpPr>
        <p:spPr>
          <a:xfrm flipH="1" flipV="1">
            <a:off x="7356121" y="3035813"/>
            <a:ext cx="2672664" cy="11052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056274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Мелзака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Melzak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1961 г.)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4957535" cy="3698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Существует два способа выбрать точку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𝑋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и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ru-RU" sz="2800" i="1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fPr>
                      <m:num>
                        <m:r>
                          <a:rPr lang="en-US" sz="280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𝑛</m:t>
                        </m:r>
                        <m:r>
                          <a:rPr lang="en-US" sz="280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(</m:t>
                        </m:r>
                        <m:r>
                          <a:rPr lang="en-US" sz="280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𝑛</m:t>
                        </m:r>
                        <m:r>
                          <a:rPr lang="en-US" sz="280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−1)</m:t>
                        </m:r>
                      </m:num>
                      <m:den>
                        <m:r>
                          <a:rPr lang="en-US" sz="280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способа выбрать пару </a:t>
                </a:r>
                <a14:m>
                  <m:oMath xmlns:m="http://schemas.openxmlformats.org/officeDocument/2006/math"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(</m:t>
                    </m:r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𝐴</m:t>
                    </m:r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, </m:t>
                    </m:r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𝐶</m:t>
                    </m:r>
                    <m:r>
                      <a:rPr lang="ru-RU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)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Экспоненциальное время работы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𝑇𝑖𝑚𝑒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𝑛</m:t>
                          </m:r>
                        </m:e>
                      </m:d>
                      <m:r>
                        <a:rPr lang="en-US" sz="280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=2⋅</m:t>
                      </m:r>
                      <m:f>
                        <m:fPr>
                          <m:ctrlPr>
                            <a:rPr lang="ru-RU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fPr>
                        <m:num>
                          <m:r>
                            <a:rPr lang="en-US" sz="280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𝑛</m:t>
                          </m:r>
                          <m:d>
                            <m:dPr>
                              <m:ctrlPr>
                                <a:rPr lang="en-US" sz="2800" i="1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</m:ctrlPr>
                            </m:dPr>
                            <m:e>
                              <m:r>
                                <a:rPr lang="en-US" sz="280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𝑛</m:t>
                              </m:r>
                              <m:r>
                                <a:rPr lang="en-US" sz="2800">
                                  <a:latin typeface="Cambria Math" panose="02040503050406030204" pitchFamily="18" charset="0"/>
                                  <a:cs typeface="Segoe UI" panose="020B0502040204020203" pitchFamily="34" charset="0"/>
                                </a:rPr>
                                <m:t>−1</m:t>
                              </m:r>
                            </m:e>
                          </m:d>
                        </m:num>
                        <m:den>
                          <m:r>
                            <a:rPr lang="en-US" sz="280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2</m:t>
                          </m:r>
                        </m:den>
                      </m:f>
                      <m:r>
                        <a:rPr lang="en-US" sz="280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⋅</m:t>
                      </m:r>
                      <m:r>
                        <a:rPr lang="en-US" sz="280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𝑇𝑖𝑚𝑒</m:t>
                      </m:r>
                      <m:d>
                        <m:dPr>
                          <m:ctrlPr>
                            <a:rPr lang="en-US" sz="2800" i="1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</m:ctrlPr>
                        </m:dPr>
                        <m:e>
                          <m:r>
                            <a:rPr lang="en-US" sz="280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𝑛</m:t>
                          </m:r>
                          <m:r>
                            <a:rPr lang="en-US" sz="2800">
                              <a:latin typeface="Cambria Math" panose="02040503050406030204" pitchFamily="18" charset="0"/>
                              <a:cs typeface="Segoe UI" panose="020B0502040204020203" pitchFamily="34" charset="0"/>
                            </a:rPr>
                            <m:t>−1</m:t>
                          </m:r>
                        </m:e>
                      </m:d>
                      <m:r>
                        <a:rPr lang="ru-RU" sz="2800" b="0" i="0" smtClean="0">
                          <a:latin typeface="Cambria Math" panose="02040503050406030204" pitchFamily="18" charset="0"/>
                          <a:cs typeface="Segoe UI" panose="020B0502040204020203" pitchFamily="34" charset="0"/>
                        </a:rPr>
                        <m:t>.</m:t>
                      </m:r>
                    </m:oMath>
                  </m:oMathPara>
                </a14:m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4957535" cy="3698641"/>
              </a:xfrm>
              <a:prstGeom prst="rect">
                <a:avLst/>
              </a:prstGeom>
              <a:blipFill>
                <a:blip r:embed="rId2"/>
                <a:stretch>
                  <a:fillRect l="-2583" t="-1647" r="-123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stCxn id="13" idx="1"/>
            <a:endCxn id="10" idx="6"/>
          </p:cNvCxnSpPr>
          <p:nvPr/>
        </p:nvCxnSpPr>
        <p:spPr>
          <a:xfrm flipH="1" flipV="1">
            <a:off x="7356121" y="3035813"/>
            <a:ext cx="2672664" cy="11052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390088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Мелзака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 (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Melzak</a:t>
            </a:r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, 1961 г.)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Попытка найти решение может окончиться неудачей, если на точки Штейнера накладываются противоречащие друг другу ограничения.</a:t>
            </a: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0BA7DFA2-2BF3-44EC-A806-17B72711A1D1}"/>
              </a:ext>
            </a:extLst>
          </p:cNvPr>
          <p:cNvSpPr/>
          <p:nvPr/>
        </p:nvSpPr>
        <p:spPr>
          <a:xfrm>
            <a:off x="7176121" y="294581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Овал 10">
            <a:extLst>
              <a:ext uri="{FF2B5EF4-FFF2-40B4-BE49-F238E27FC236}">
                <a16:creationId xmlns:a16="http://schemas.microsoft.com/office/drawing/2014/main" id="{756CE767-9009-4F0E-9193-7E8431A7A91B}"/>
              </a:ext>
            </a:extLst>
          </p:cNvPr>
          <p:cNvSpPr/>
          <p:nvPr/>
        </p:nvSpPr>
        <p:spPr>
          <a:xfrm>
            <a:off x="9138329" y="2571359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A3D06D0F-0D89-4C88-968C-724ADF6A0ED9}"/>
              </a:ext>
            </a:extLst>
          </p:cNvPr>
          <p:cNvSpPr/>
          <p:nvPr/>
        </p:nvSpPr>
        <p:spPr>
          <a:xfrm>
            <a:off x="7986201" y="393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Овал 12">
            <a:extLst>
              <a:ext uri="{FF2B5EF4-FFF2-40B4-BE49-F238E27FC236}">
                <a16:creationId xmlns:a16="http://schemas.microsoft.com/office/drawing/2014/main" id="{CDB0789F-A2C7-4470-A469-F6427DDC64AD}"/>
              </a:ext>
            </a:extLst>
          </p:cNvPr>
          <p:cNvSpPr/>
          <p:nvPr/>
        </p:nvSpPr>
        <p:spPr>
          <a:xfrm>
            <a:off x="10002425" y="4114687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Овал 19">
            <a:extLst>
              <a:ext uri="{FF2B5EF4-FFF2-40B4-BE49-F238E27FC236}">
                <a16:creationId xmlns:a16="http://schemas.microsoft.com/office/drawing/2014/main" id="{80A6812B-ACB6-4FFD-8F10-970CAFFD9452}"/>
              </a:ext>
            </a:extLst>
          </p:cNvPr>
          <p:cNvSpPr/>
          <p:nvPr/>
        </p:nvSpPr>
        <p:spPr>
          <a:xfrm>
            <a:off x="8040216" y="2661359"/>
            <a:ext cx="2196224" cy="2141002"/>
          </a:xfrm>
          <a:prstGeom prst="ellipse">
            <a:avLst/>
          </a:prstGeom>
          <a:noFill/>
          <a:ln w="22225">
            <a:solidFill>
              <a:srgbClr val="6371D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C220FBCE-63A5-4D35-A573-F90CD9027B6D}"/>
              </a:ext>
            </a:extLst>
          </p:cNvPr>
          <p:cNvCxnSpPr>
            <a:stCxn id="13" idx="1"/>
            <a:endCxn id="10" idx="6"/>
          </p:cNvCxnSpPr>
          <p:nvPr/>
        </p:nvCxnSpPr>
        <p:spPr>
          <a:xfrm flipH="1" flipV="1">
            <a:off x="7356121" y="3035813"/>
            <a:ext cx="2672664" cy="1105234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2D2AAE7D-F27D-4653-A520-8E946233BFDB}"/>
              </a:ext>
            </a:extLst>
          </p:cNvPr>
          <p:cNvSpPr/>
          <p:nvPr/>
        </p:nvSpPr>
        <p:spPr>
          <a:xfrm>
            <a:off x="8009051" y="3273373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197255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Кокейна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Рассматривается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не геометрия задачи,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а возможные конфигурации соединений: какие точки соединены друг с другом,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а не действительное расположение точек Штейнера.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5417E8-3F68-42E3-9B50-C15715DE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2064081"/>
            <a:ext cx="4478886" cy="36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2527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Кокейна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Алгоритм </a:t>
            </a:r>
            <a:r>
              <a:rPr lang="ru-RU" sz="2800" dirty="0" err="1">
                <a:latin typeface="Segoe UI" panose="020B0502040204020203" pitchFamily="34" charset="0"/>
                <a:cs typeface="Segoe UI" panose="020B0502040204020203" pitchFamily="34" charset="0"/>
              </a:rPr>
              <a:t>Кокейна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 основан на исключении, возможных сетей за счет прекращения тех ветвей вычисления, которые заведомо ведут</a:t>
            </a:r>
            <a:b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к удлинению сети.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5417E8-3F68-42E3-9B50-C15715DE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2064081"/>
            <a:ext cx="4478886" cy="36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9794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Кокейна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Рассматривается порядок, в котором кольцо,</a:t>
            </a:r>
            <a:r>
              <a:rPr lang="en-US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натянутое вокруг заданного множества точек, касается их (выпуклая оболочка).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5417E8-3F68-42E3-9B50-C15715DE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2064081"/>
            <a:ext cx="4478886" cy="36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55813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Кокейна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Обход по замкнутому пути вдоль возможной сети.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 случае несовпадения двух порядков обхода сеть исключается.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5417E8-3F68-42E3-9B50-C15715DE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2064081"/>
            <a:ext cx="4478886" cy="36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62811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</a:t>
            </a:r>
            <a:r>
              <a:rPr lang="ru-RU" sz="4000" b="1" dirty="0" err="1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Кокейна</a:t>
            </a:r>
            <a:endParaRPr lang="ru-RU" sz="4000" b="1" dirty="0">
              <a:solidFill>
                <a:srgbClr val="3D4ED7"/>
              </a:solidFill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495753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Обход по замкнутому пути вдоль возможной сети.</a:t>
            </a:r>
          </a:p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В случае несовпадения двух порядков обхода сеть исключается.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885417E8-3F68-42E3-9B50-C15715DEB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0016" y="2064081"/>
            <a:ext cx="4478886" cy="365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19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Существование висящей вершины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C66132C-7F07-4ED9-B243-050445088D9A}"/>
              </a:ext>
            </a:extLst>
          </p:cNvPr>
          <p:cNvSpPr/>
          <p:nvPr/>
        </p:nvSpPr>
        <p:spPr>
          <a:xfrm>
            <a:off x="8791574" y="2124075"/>
            <a:ext cx="332471" cy="31611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93B29901-D5B2-420D-96FA-1889F4F1E8AF}"/>
              </a:ext>
            </a:extLst>
          </p:cNvPr>
          <p:cNvSpPr/>
          <p:nvPr/>
        </p:nvSpPr>
        <p:spPr>
          <a:xfrm>
            <a:off x="688159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9AFC3B9-50D9-4D68-AF75-375BFA0607FF}"/>
              </a:ext>
            </a:extLst>
          </p:cNvPr>
          <p:cNvSpPr/>
          <p:nvPr/>
        </p:nvSpPr>
        <p:spPr>
          <a:xfrm>
            <a:off x="10018946" y="3045531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E7898F59-9ACA-4AC8-931D-50ADDFC61504}"/>
              </a:ext>
            </a:extLst>
          </p:cNvPr>
          <p:cNvSpPr/>
          <p:nvPr/>
        </p:nvSpPr>
        <p:spPr>
          <a:xfrm>
            <a:off x="7509066" y="3049434"/>
            <a:ext cx="360040" cy="35613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79E639F-61E6-4A2A-8F66-D5B9BB111B33}"/>
              </a:ext>
            </a:extLst>
          </p:cNvPr>
          <p:cNvSpPr/>
          <p:nvPr/>
        </p:nvSpPr>
        <p:spPr>
          <a:xfrm>
            <a:off x="939147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49827BAD-0D62-4B58-AFAC-472E51D02F38}"/>
              </a:ext>
            </a:extLst>
          </p:cNvPr>
          <p:cNvSpPr/>
          <p:nvPr/>
        </p:nvSpPr>
        <p:spPr>
          <a:xfrm>
            <a:off x="8136536" y="4024749"/>
            <a:ext cx="360040" cy="35010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7B630E41-134F-4302-9CAC-252767E132A3}"/>
              </a:ext>
            </a:extLst>
          </p:cNvPr>
          <p:cNvCxnSpPr>
            <a:cxnSpLocks/>
            <a:stCxn id="4" idx="2"/>
            <a:endCxn id="8" idx="7"/>
          </p:cNvCxnSpPr>
          <p:nvPr/>
        </p:nvCxnSpPr>
        <p:spPr>
          <a:xfrm flipH="1">
            <a:off x="7816379" y="2282134"/>
            <a:ext cx="975195" cy="81945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E11AAB37-6116-47AE-A8B1-7FEB26E5F32C}"/>
              </a:ext>
            </a:extLst>
          </p:cNvPr>
          <p:cNvCxnSpPr>
            <a:stCxn id="8" idx="3"/>
            <a:endCxn id="6" idx="0"/>
          </p:cNvCxnSpPr>
          <p:nvPr/>
        </p:nvCxnSpPr>
        <p:spPr>
          <a:xfrm flipH="1">
            <a:off x="7061616" y="3353416"/>
            <a:ext cx="500177" cy="66139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C4060CE-35A3-4EDF-8066-2A60F03555F7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>
            <a:off x="9124045" y="2282134"/>
            <a:ext cx="947628" cy="81612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Овал 13">
            <a:extLst>
              <a:ext uri="{FF2B5EF4-FFF2-40B4-BE49-F238E27FC236}">
                <a16:creationId xmlns:a16="http://schemas.microsoft.com/office/drawing/2014/main" id="{48BFB489-A259-4B30-8409-39DE13F5F3D5}"/>
              </a:ext>
            </a:extLst>
          </p:cNvPr>
          <p:cNvSpPr/>
          <p:nvPr/>
        </p:nvSpPr>
        <p:spPr>
          <a:xfrm>
            <a:off x="625412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2AFBE13-A884-45ED-97DA-4106229B230F}"/>
              </a:ext>
            </a:extLst>
          </p:cNvPr>
          <p:cNvSpPr/>
          <p:nvPr/>
        </p:nvSpPr>
        <p:spPr>
          <a:xfrm>
            <a:off x="750906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44ABD9BF-1524-4CE8-9D73-97552E5A4935}"/>
              </a:ext>
            </a:extLst>
          </p:cNvPr>
          <p:cNvSpPr/>
          <p:nvPr/>
        </p:nvSpPr>
        <p:spPr>
          <a:xfrm>
            <a:off x="10646418" y="4014852"/>
            <a:ext cx="360040" cy="360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CA2C5018-749B-4CDA-877B-17B5847D76C9}"/>
              </a:ext>
            </a:extLst>
          </p:cNvPr>
          <p:cNvCxnSpPr>
            <a:stCxn id="14" idx="0"/>
            <a:endCxn id="6" idx="3"/>
          </p:cNvCxnSpPr>
          <p:nvPr/>
        </p:nvCxnSpPr>
        <p:spPr>
          <a:xfrm flipV="1">
            <a:off x="6434146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E1F7CD5-29C8-48BF-9BDE-D953E887C497}"/>
              </a:ext>
            </a:extLst>
          </p:cNvPr>
          <p:cNvCxnSpPr>
            <a:stCxn id="7" idx="5"/>
            <a:endCxn id="16" idx="0"/>
          </p:cNvCxnSpPr>
          <p:nvPr/>
        </p:nvCxnSpPr>
        <p:spPr>
          <a:xfrm>
            <a:off x="10326259" y="3352844"/>
            <a:ext cx="500179" cy="6620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7D65DBCA-DCFD-42C7-BAD8-0E0BB06C815C}"/>
              </a:ext>
            </a:extLst>
          </p:cNvPr>
          <p:cNvCxnSpPr>
            <a:stCxn id="8" idx="5"/>
            <a:endCxn id="10" idx="0"/>
          </p:cNvCxnSpPr>
          <p:nvPr/>
        </p:nvCxnSpPr>
        <p:spPr>
          <a:xfrm>
            <a:off x="7816379" y="3353416"/>
            <a:ext cx="500177" cy="6713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54D0ABFA-4F54-4105-B2CC-2F6466D984B7}"/>
              </a:ext>
            </a:extLst>
          </p:cNvPr>
          <p:cNvCxnSpPr>
            <a:stCxn id="7" idx="3"/>
            <a:endCxn id="9" idx="0"/>
          </p:cNvCxnSpPr>
          <p:nvPr/>
        </p:nvCxnSpPr>
        <p:spPr>
          <a:xfrm flipH="1">
            <a:off x="9571496" y="3352844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FD77402A-1C55-438E-BD18-0A9BF4919F3B}"/>
              </a:ext>
            </a:extLst>
          </p:cNvPr>
          <p:cNvCxnSpPr>
            <a:stCxn id="15" idx="0"/>
            <a:endCxn id="6" idx="5"/>
          </p:cNvCxnSpPr>
          <p:nvPr/>
        </p:nvCxnSpPr>
        <p:spPr>
          <a:xfrm flipH="1" flipV="1">
            <a:off x="7188909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196103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Штейнера. Замечания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22872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Гилберт и Поллак высказали предположение о том,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что отношение длины кратчайшего дерева Штейнера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к длине минимального остовного дерева равно, самое меньшее,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ru-RU" sz="2800" i="1" dirty="0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</m:ctrlPr>
                      </m:radPr>
                      <m:deg/>
                      <m:e>
                        <m:r>
                          <a:rPr lang="ru-RU" sz="2800" i="1" dirty="0" smtClean="0">
                            <a:latin typeface="Cambria Math" panose="02040503050406030204" pitchFamily="18" charset="0"/>
                            <a:cs typeface="Segoe UI" panose="020B0502040204020203" pitchFamily="34" charset="0"/>
                          </a:rPr>
                          <m:t>3</m:t>
                        </m:r>
                      </m:e>
                    </m:rad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/2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т.е. дерево Штейнера не более чем на 13.4% короче минимального остовного дерева.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2287293"/>
              </a:xfrm>
              <a:prstGeom prst="rect">
                <a:avLst/>
              </a:prstGeom>
              <a:blipFill>
                <a:blip r:embed="rId2"/>
                <a:stretch>
                  <a:fillRect l="-1290" t="-2660" b="-61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5389646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Штейнера. Замечания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Чанг и Грэм предположили, что дерево Штейнера короче минимального остовного дерева не более чем на 17.6%.</a:t>
            </a:r>
          </a:p>
        </p:txBody>
      </p:sp>
    </p:spTree>
    <p:extLst>
      <p:ext uri="{BB962C8B-B14F-4D97-AF65-F5344CB8AC3E}">
        <p14:creationId xmlns:p14="http://schemas.microsoft.com/office/powerpoint/2010/main" val="40279651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Штейнера. Замечания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C4B5B9-5849-4D06-BDAD-727792F64AA8}"/>
              </a:ext>
            </a:extLst>
          </p:cNvPr>
          <p:cNvSpPr txBox="1"/>
          <p:nvPr/>
        </p:nvSpPr>
        <p:spPr>
          <a:xfrm>
            <a:off x="1138465" y="2068361"/>
            <a:ext cx="99264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latin typeface="Segoe UI" panose="020B0502040204020203" pitchFamily="34" charset="0"/>
                <a:cs typeface="Segoe UI" panose="020B0502040204020203" pitchFamily="34" charset="0"/>
              </a:rPr>
              <a:t>Минимальные остовные деревья можно часто укоротить на 3% или 4% путём тщательного выбора дополнительных точек Штейнера и небольшой переделки дерева</a:t>
            </a:r>
          </a:p>
        </p:txBody>
      </p:sp>
    </p:spTree>
    <p:extLst>
      <p:ext uri="{BB962C8B-B14F-4D97-AF65-F5344CB8AC3E}">
        <p14:creationId xmlns:p14="http://schemas.microsoft.com/office/powerpoint/2010/main" val="40926434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Задача Штейнера для графов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Дано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: Неориентированный взвешенный граф </a:t>
                </a:r>
                <a14:m>
                  <m:oMath xmlns:m="http://schemas.openxmlformats.org/officeDocument/2006/math"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𝐺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(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𝑉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, 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𝐸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)</m:t>
                    </m:r>
                  </m:oMath>
                </a14:m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множество вершин-терминалов </a:t>
                </a:r>
                <a14:m>
                  <m:oMath xmlns:m="http://schemas.openxmlformats.org/officeDocument/2006/math"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  <m:r>
                      <a:rPr lang="en-US" sz="2800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⊆</m:t>
                    </m:r>
                    <m:r>
                      <a:rPr lang="en-US" sz="2800" i="1" dirty="0" err="1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𝑉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  <a:endParaRPr lang="en-US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Задача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: Найти дерево, покрывающее все терминалы так, чтобы его вес был минимальным.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Будем считать, что веса ребер удовлетворяют неравенству треугольника.</a:t>
                </a:r>
              </a:p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Задача Штейнера для графов </a:t>
                </a:r>
                <a:r>
                  <a:rPr lang="en-US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NP-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полная.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blipFill>
                <a:blip r:embed="rId2"/>
                <a:stretch>
                  <a:fillRect l="-1290" t="-1961" r="-1167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1020997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Выбирается произвольная вершина из заданного множества вершин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 Подграф, состоящий только</a:t>
                </a:r>
                <a:b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</a:b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из этой вершины, объявляется построенной частью дерева Штейнера.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Выбирается «ближайшая» к построенной части вершина из заданного множества вершин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еще не включенная в построенную часть дерева Штейнера.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108543"/>
              </a:xfrm>
              <a:prstGeom prst="rect">
                <a:avLst/>
              </a:prstGeom>
              <a:blipFill>
                <a:blip r:embed="rId2"/>
                <a:stretch>
                  <a:fillRect l="-1536" t="-3529" b="-45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795625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39703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514350" indent="-514350">
                  <a:buFont typeface="+mj-lt"/>
                  <a:buAutoNum type="arabicPeriod" startAt="3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Находится простая цепочка, соединяющая выбранную вершину из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с «ближайшей» вершиной из построенной части дерева Штейнера. Ребра и вершины этой цепочки включаются в построенную часть дерева Штейнера. Полученный подграф объявляется построенной частью дерева Штейнера.</a:t>
                </a:r>
              </a:p>
              <a:p>
                <a:pPr marL="514350" indent="-514350">
                  <a:buFont typeface="+mj-lt"/>
                  <a:buAutoNum type="arabicPeriod" startAt="3"/>
                </a:pP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Шаг 2 алгоритма повторяется до тех пор, пока все вершины из </a:t>
                </a:r>
                <a14:m>
                  <m:oMath xmlns:m="http://schemas.openxmlformats.org/officeDocument/2006/math"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не будут включены в построенную часть дерева Штейнера.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3970318"/>
              </a:xfrm>
              <a:prstGeom prst="rect">
                <a:avLst/>
              </a:prstGeom>
              <a:blipFill>
                <a:blip r:embed="rId2"/>
                <a:stretch>
                  <a:fillRect l="-1536" t="-2761" r="-1904" b="-322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5983274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481030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11942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8019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2777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Существование двух висящих вершин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4C66132C-7F07-4ED9-B243-050445088D9A}"/>
              </a:ext>
            </a:extLst>
          </p:cNvPr>
          <p:cNvSpPr/>
          <p:nvPr/>
        </p:nvSpPr>
        <p:spPr>
          <a:xfrm>
            <a:off x="8791574" y="2124075"/>
            <a:ext cx="332471" cy="316118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1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93B29901-D5B2-420D-96FA-1889F4F1E8AF}"/>
              </a:ext>
            </a:extLst>
          </p:cNvPr>
          <p:cNvSpPr/>
          <p:nvPr/>
        </p:nvSpPr>
        <p:spPr>
          <a:xfrm>
            <a:off x="688159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4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9AFC3B9-50D9-4D68-AF75-375BFA0607FF}"/>
              </a:ext>
            </a:extLst>
          </p:cNvPr>
          <p:cNvSpPr/>
          <p:nvPr/>
        </p:nvSpPr>
        <p:spPr>
          <a:xfrm>
            <a:off x="10018946" y="3045531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3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Овал 7">
            <a:extLst>
              <a:ext uri="{FF2B5EF4-FFF2-40B4-BE49-F238E27FC236}">
                <a16:creationId xmlns:a16="http://schemas.microsoft.com/office/drawing/2014/main" id="{E7898F59-9ACA-4AC8-931D-50ADDFC61504}"/>
              </a:ext>
            </a:extLst>
          </p:cNvPr>
          <p:cNvSpPr/>
          <p:nvPr/>
        </p:nvSpPr>
        <p:spPr>
          <a:xfrm>
            <a:off x="7509066" y="3049434"/>
            <a:ext cx="360040" cy="356137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D79E639F-61E6-4A2A-8F66-D5B9BB111B33}"/>
              </a:ext>
            </a:extLst>
          </p:cNvPr>
          <p:cNvSpPr/>
          <p:nvPr/>
        </p:nvSpPr>
        <p:spPr>
          <a:xfrm>
            <a:off x="9391476" y="4014812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6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Овал 9">
            <a:extLst>
              <a:ext uri="{FF2B5EF4-FFF2-40B4-BE49-F238E27FC236}">
                <a16:creationId xmlns:a16="http://schemas.microsoft.com/office/drawing/2014/main" id="{49827BAD-0D62-4B58-AFAC-472E51D02F38}"/>
              </a:ext>
            </a:extLst>
          </p:cNvPr>
          <p:cNvSpPr/>
          <p:nvPr/>
        </p:nvSpPr>
        <p:spPr>
          <a:xfrm>
            <a:off x="8136536" y="4024749"/>
            <a:ext cx="360040" cy="350103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5</a:t>
            </a:r>
            <a:endParaRPr lang="ru-RU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7B630E41-134F-4302-9CAC-252767E132A3}"/>
              </a:ext>
            </a:extLst>
          </p:cNvPr>
          <p:cNvCxnSpPr>
            <a:cxnSpLocks/>
            <a:stCxn id="4" idx="2"/>
            <a:endCxn id="8" idx="7"/>
          </p:cNvCxnSpPr>
          <p:nvPr/>
        </p:nvCxnSpPr>
        <p:spPr>
          <a:xfrm flipH="1">
            <a:off x="7816379" y="2282134"/>
            <a:ext cx="975195" cy="81945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E11AAB37-6116-47AE-A8B1-7FEB26E5F32C}"/>
              </a:ext>
            </a:extLst>
          </p:cNvPr>
          <p:cNvCxnSpPr>
            <a:stCxn id="8" idx="3"/>
            <a:endCxn id="6" idx="0"/>
          </p:cNvCxnSpPr>
          <p:nvPr/>
        </p:nvCxnSpPr>
        <p:spPr>
          <a:xfrm flipH="1">
            <a:off x="7061616" y="3353416"/>
            <a:ext cx="500177" cy="661396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 стрелкой 12">
            <a:extLst>
              <a:ext uri="{FF2B5EF4-FFF2-40B4-BE49-F238E27FC236}">
                <a16:creationId xmlns:a16="http://schemas.microsoft.com/office/drawing/2014/main" id="{AC4060CE-35A3-4EDF-8066-2A60F03555F7}"/>
              </a:ext>
            </a:extLst>
          </p:cNvPr>
          <p:cNvCxnSpPr>
            <a:cxnSpLocks/>
            <a:stCxn id="4" idx="6"/>
            <a:endCxn id="7" idx="1"/>
          </p:cNvCxnSpPr>
          <p:nvPr/>
        </p:nvCxnSpPr>
        <p:spPr>
          <a:xfrm>
            <a:off x="9124045" y="2282134"/>
            <a:ext cx="947628" cy="816124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Овал 13">
            <a:extLst>
              <a:ext uri="{FF2B5EF4-FFF2-40B4-BE49-F238E27FC236}">
                <a16:creationId xmlns:a16="http://schemas.microsoft.com/office/drawing/2014/main" id="{48BFB489-A259-4B30-8409-39DE13F5F3D5}"/>
              </a:ext>
            </a:extLst>
          </p:cNvPr>
          <p:cNvSpPr/>
          <p:nvPr/>
        </p:nvSpPr>
        <p:spPr>
          <a:xfrm>
            <a:off x="625412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8</a:t>
            </a: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F2AFBE13-A884-45ED-97DA-4106229B230F}"/>
              </a:ext>
            </a:extLst>
          </p:cNvPr>
          <p:cNvSpPr/>
          <p:nvPr/>
        </p:nvSpPr>
        <p:spPr>
          <a:xfrm>
            <a:off x="7509066" y="4984093"/>
            <a:ext cx="360040" cy="36004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9</a:t>
            </a:r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44ABD9BF-1524-4CE8-9D73-97552E5A4935}"/>
              </a:ext>
            </a:extLst>
          </p:cNvPr>
          <p:cNvSpPr/>
          <p:nvPr/>
        </p:nvSpPr>
        <p:spPr>
          <a:xfrm>
            <a:off x="10646418" y="4014852"/>
            <a:ext cx="360040" cy="36000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Segoe UI" panose="020B0502040204020203" pitchFamily="34" charset="0"/>
                <a:cs typeface="Segoe UI" panose="020B0502040204020203" pitchFamily="34" charset="0"/>
              </a:rPr>
              <a:t>7</a:t>
            </a: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CA2C5018-749B-4CDA-877B-17B5847D76C9}"/>
              </a:ext>
            </a:extLst>
          </p:cNvPr>
          <p:cNvCxnSpPr>
            <a:stCxn id="14" idx="0"/>
            <a:endCxn id="6" idx="3"/>
          </p:cNvCxnSpPr>
          <p:nvPr/>
        </p:nvCxnSpPr>
        <p:spPr>
          <a:xfrm flipV="1">
            <a:off x="6434146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 стрелкой 17">
            <a:extLst>
              <a:ext uri="{FF2B5EF4-FFF2-40B4-BE49-F238E27FC236}">
                <a16:creationId xmlns:a16="http://schemas.microsoft.com/office/drawing/2014/main" id="{CE1F7CD5-29C8-48BF-9BDE-D953E887C497}"/>
              </a:ext>
            </a:extLst>
          </p:cNvPr>
          <p:cNvCxnSpPr>
            <a:stCxn id="7" idx="5"/>
            <a:endCxn id="16" idx="0"/>
          </p:cNvCxnSpPr>
          <p:nvPr/>
        </p:nvCxnSpPr>
        <p:spPr>
          <a:xfrm>
            <a:off x="10326259" y="3352844"/>
            <a:ext cx="500179" cy="66200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7D65DBCA-DCFD-42C7-BAD8-0E0BB06C815C}"/>
              </a:ext>
            </a:extLst>
          </p:cNvPr>
          <p:cNvCxnSpPr>
            <a:stCxn id="8" idx="5"/>
            <a:endCxn id="10" idx="0"/>
          </p:cNvCxnSpPr>
          <p:nvPr/>
        </p:nvCxnSpPr>
        <p:spPr>
          <a:xfrm>
            <a:off x="7816379" y="3353416"/>
            <a:ext cx="500177" cy="67133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54D0ABFA-4F54-4105-B2CC-2F6466D984B7}"/>
              </a:ext>
            </a:extLst>
          </p:cNvPr>
          <p:cNvCxnSpPr>
            <a:stCxn id="7" idx="3"/>
            <a:endCxn id="9" idx="0"/>
          </p:cNvCxnSpPr>
          <p:nvPr/>
        </p:nvCxnSpPr>
        <p:spPr>
          <a:xfrm flipH="1">
            <a:off x="9571496" y="3352844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FD77402A-1C55-438E-BD18-0A9BF4919F3B}"/>
              </a:ext>
            </a:extLst>
          </p:cNvPr>
          <p:cNvCxnSpPr>
            <a:stCxn id="15" idx="0"/>
            <a:endCxn id="6" idx="5"/>
          </p:cNvCxnSpPr>
          <p:nvPr/>
        </p:nvCxnSpPr>
        <p:spPr>
          <a:xfrm flipH="1" flipV="1">
            <a:off x="7188909" y="4322125"/>
            <a:ext cx="500177" cy="661968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899676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8845341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849507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6371DF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016396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Алгоритм построения дерева Штейнера</a:t>
            </a:r>
          </a:p>
        </p:txBody>
      </p:sp>
      <p:sp>
        <p:nvSpPr>
          <p:cNvPr id="4" name="Овал 3">
            <a:extLst>
              <a:ext uri="{FF2B5EF4-FFF2-40B4-BE49-F238E27FC236}">
                <a16:creationId xmlns:a16="http://schemas.microsoft.com/office/drawing/2014/main" id="{D04DFDDF-FBE5-4600-8EAA-AC612AB9B73E}"/>
              </a:ext>
            </a:extLst>
          </p:cNvPr>
          <p:cNvSpPr/>
          <p:nvPr/>
        </p:nvSpPr>
        <p:spPr>
          <a:xfrm>
            <a:off x="6240016" y="2478006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65FDDDC3-643D-4E72-9583-096DA51A70EE}"/>
              </a:ext>
            </a:extLst>
          </p:cNvPr>
          <p:cNvSpPr/>
          <p:nvPr/>
        </p:nvSpPr>
        <p:spPr>
          <a:xfrm>
            <a:off x="9502401" y="3113870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Овал 6">
            <a:extLst>
              <a:ext uri="{FF2B5EF4-FFF2-40B4-BE49-F238E27FC236}">
                <a16:creationId xmlns:a16="http://schemas.microsoft.com/office/drawing/2014/main" id="{207354DF-D039-422E-A8F4-BF100A9D5C12}"/>
              </a:ext>
            </a:extLst>
          </p:cNvPr>
          <p:cNvSpPr/>
          <p:nvPr/>
        </p:nvSpPr>
        <p:spPr>
          <a:xfrm>
            <a:off x="7752231" y="408890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FEAD6E18-B5D7-4FA3-A611-93703410EF54}"/>
              </a:ext>
            </a:extLst>
          </p:cNvPr>
          <p:cNvCxnSpPr>
            <a:cxnSpLocks/>
            <a:stCxn id="9" idx="6"/>
            <a:endCxn id="6" idx="2"/>
          </p:cNvCxnSpPr>
          <p:nvPr/>
        </p:nvCxnSpPr>
        <p:spPr>
          <a:xfrm>
            <a:off x="7714660" y="3164364"/>
            <a:ext cx="1787741" cy="39506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Овал 8">
            <a:extLst>
              <a:ext uri="{FF2B5EF4-FFF2-40B4-BE49-F238E27FC236}">
                <a16:creationId xmlns:a16="http://schemas.microsoft.com/office/drawing/2014/main" id="{7F5481AE-27CD-4818-ABDD-1B9991584945}"/>
              </a:ext>
            </a:extLst>
          </p:cNvPr>
          <p:cNvSpPr/>
          <p:nvPr/>
        </p:nvSpPr>
        <p:spPr>
          <a:xfrm>
            <a:off x="7534660" y="3074364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6E8CAADE-D870-4863-8706-DD910DFC911C}"/>
              </a:ext>
            </a:extLst>
          </p:cNvPr>
          <p:cNvCxnSpPr>
            <a:cxnSpLocks/>
            <a:stCxn id="7" idx="0"/>
            <a:endCxn id="9" idx="4"/>
          </p:cNvCxnSpPr>
          <p:nvPr/>
        </p:nvCxnSpPr>
        <p:spPr>
          <a:xfrm flipH="1" flipV="1">
            <a:off x="7624660" y="3254364"/>
            <a:ext cx="217571" cy="83453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Прямая со стрелкой 10">
            <a:extLst>
              <a:ext uri="{FF2B5EF4-FFF2-40B4-BE49-F238E27FC236}">
                <a16:creationId xmlns:a16="http://schemas.microsoft.com/office/drawing/2014/main" id="{910B93D1-ED00-4347-87B9-E7D96E0826D3}"/>
              </a:ext>
            </a:extLst>
          </p:cNvPr>
          <p:cNvCxnSpPr>
            <a:cxnSpLocks/>
            <a:stCxn id="9" idx="1"/>
            <a:endCxn id="4" idx="5"/>
          </p:cNvCxnSpPr>
          <p:nvPr/>
        </p:nvCxnSpPr>
        <p:spPr>
          <a:xfrm flipH="1" flipV="1">
            <a:off x="6393656" y="2631646"/>
            <a:ext cx="1167364" cy="469078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Овал 12">
            <a:extLst>
              <a:ext uri="{FF2B5EF4-FFF2-40B4-BE49-F238E27FC236}">
                <a16:creationId xmlns:a16="http://schemas.microsoft.com/office/drawing/2014/main" id="{595F4967-0ADD-4739-9244-E12A601B4C35}"/>
              </a:ext>
            </a:extLst>
          </p:cNvPr>
          <p:cNvSpPr/>
          <p:nvPr/>
        </p:nvSpPr>
        <p:spPr>
          <a:xfrm>
            <a:off x="6528048" y="4413711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Овал 13">
            <a:extLst>
              <a:ext uri="{FF2B5EF4-FFF2-40B4-BE49-F238E27FC236}">
                <a16:creationId xmlns:a16="http://schemas.microsoft.com/office/drawing/2014/main" id="{02552672-BB36-49D7-AC0B-66F45D4B480B}"/>
              </a:ext>
            </a:extLst>
          </p:cNvPr>
          <p:cNvSpPr/>
          <p:nvPr/>
        </p:nvSpPr>
        <p:spPr>
          <a:xfrm>
            <a:off x="10858928" y="3453373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7900371F-6F39-4E06-A40F-883F634A0A35}"/>
              </a:ext>
            </a:extLst>
          </p:cNvPr>
          <p:cNvSpPr/>
          <p:nvPr/>
        </p:nvSpPr>
        <p:spPr>
          <a:xfrm>
            <a:off x="10036691" y="555405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Овал 15">
            <a:extLst>
              <a:ext uri="{FF2B5EF4-FFF2-40B4-BE49-F238E27FC236}">
                <a16:creationId xmlns:a16="http://schemas.microsoft.com/office/drawing/2014/main" id="{090BDA42-4C5A-4B95-8205-393535EE3C5E}"/>
              </a:ext>
            </a:extLst>
          </p:cNvPr>
          <p:cNvSpPr/>
          <p:nvPr/>
        </p:nvSpPr>
        <p:spPr>
          <a:xfrm>
            <a:off x="9362961" y="4660735"/>
            <a:ext cx="180000" cy="180000"/>
          </a:xfrm>
          <a:prstGeom prst="ellipse">
            <a:avLst/>
          </a:prstGeom>
          <a:solidFill>
            <a:srgbClr val="FF5555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Овал 17">
            <a:extLst>
              <a:ext uri="{FF2B5EF4-FFF2-40B4-BE49-F238E27FC236}">
                <a16:creationId xmlns:a16="http://schemas.microsoft.com/office/drawing/2014/main" id="{F00E2310-CDB9-42B8-939E-4633E8D1C960}"/>
              </a:ext>
            </a:extLst>
          </p:cNvPr>
          <p:cNvSpPr/>
          <p:nvPr/>
        </p:nvSpPr>
        <p:spPr>
          <a:xfrm>
            <a:off x="10316502" y="2132551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8410314B-C57F-4BCF-B2A4-C4198D55E1F0}"/>
              </a:ext>
            </a:extLst>
          </p:cNvPr>
          <p:cNvCxnSpPr>
            <a:cxnSpLocks/>
            <a:stCxn id="6" idx="7"/>
            <a:endCxn id="18" idx="3"/>
          </p:cNvCxnSpPr>
          <p:nvPr/>
        </p:nvCxnSpPr>
        <p:spPr>
          <a:xfrm flipV="1">
            <a:off x="9656041" y="2286191"/>
            <a:ext cx="686821" cy="854039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42CD0240-2F07-4D86-BA06-C90C38C42C8D}"/>
              </a:ext>
            </a:extLst>
          </p:cNvPr>
          <p:cNvCxnSpPr>
            <a:cxnSpLocks/>
            <a:stCxn id="6" idx="5"/>
          </p:cNvCxnSpPr>
          <p:nvPr/>
        </p:nvCxnSpPr>
        <p:spPr>
          <a:xfrm>
            <a:off x="9656041" y="3267510"/>
            <a:ext cx="1238128" cy="1990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65662652-D27F-4A22-8A60-F0B2951FE161}"/>
              </a:ext>
            </a:extLst>
          </p:cNvPr>
          <p:cNvCxnSpPr>
            <a:cxnSpLocks/>
            <a:stCxn id="16" idx="7"/>
            <a:endCxn id="14" idx="2"/>
          </p:cNvCxnSpPr>
          <p:nvPr/>
        </p:nvCxnSpPr>
        <p:spPr>
          <a:xfrm flipV="1">
            <a:off x="9516601" y="3543373"/>
            <a:ext cx="1342327" cy="1143722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79F7D249-54E4-4005-ADE8-BF393A7C4C32}"/>
              </a:ext>
            </a:extLst>
          </p:cNvPr>
          <p:cNvCxnSpPr>
            <a:cxnSpLocks/>
            <a:stCxn id="9" idx="3"/>
            <a:endCxn id="13" idx="7"/>
          </p:cNvCxnSpPr>
          <p:nvPr/>
        </p:nvCxnSpPr>
        <p:spPr>
          <a:xfrm flipH="1">
            <a:off x="6681688" y="3228004"/>
            <a:ext cx="879332" cy="121206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>
            <a:extLst>
              <a:ext uri="{FF2B5EF4-FFF2-40B4-BE49-F238E27FC236}">
                <a16:creationId xmlns:a16="http://schemas.microsoft.com/office/drawing/2014/main" id="{3164583E-C833-426D-A8E7-E24AD99CF21B}"/>
              </a:ext>
            </a:extLst>
          </p:cNvPr>
          <p:cNvCxnSpPr>
            <a:cxnSpLocks/>
            <a:stCxn id="15" idx="0"/>
            <a:endCxn id="14" idx="4"/>
          </p:cNvCxnSpPr>
          <p:nvPr/>
        </p:nvCxnSpPr>
        <p:spPr>
          <a:xfrm flipV="1">
            <a:off x="10126691" y="3633373"/>
            <a:ext cx="822237" cy="192067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>
            <a:extLst>
              <a:ext uri="{FF2B5EF4-FFF2-40B4-BE49-F238E27FC236}">
                <a16:creationId xmlns:a16="http://schemas.microsoft.com/office/drawing/2014/main" id="{C97F5E9B-2AF8-4F3E-B854-C05CF79FBED0}"/>
              </a:ext>
            </a:extLst>
          </p:cNvPr>
          <p:cNvCxnSpPr>
            <a:cxnSpLocks/>
            <a:stCxn id="4" idx="6"/>
            <a:endCxn id="18" idx="2"/>
          </p:cNvCxnSpPr>
          <p:nvPr/>
        </p:nvCxnSpPr>
        <p:spPr>
          <a:xfrm flipV="1">
            <a:off x="6420016" y="2222551"/>
            <a:ext cx="3896486" cy="34545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Овал 40">
            <a:extLst>
              <a:ext uri="{FF2B5EF4-FFF2-40B4-BE49-F238E27FC236}">
                <a16:creationId xmlns:a16="http://schemas.microsoft.com/office/drawing/2014/main" id="{079CB8FC-6D9C-4E9D-891A-BA8B52BA5E34}"/>
              </a:ext>
            </a:extLst>
          </p:cNvPr>
          <p:cNvSpPr/>
          <p:nvPr/>
        </p:nvSpPr>
        <p:spPr>
          <a:xfrm>
            <a:off x="9031556" y="4075470"/>
            <a:ext cx="180000" cy="180000"/>
          </a:xfrm>
          <a:prstGeom prst="ellipse">
            <a:avLst/>
          </a:prstGeom>
          <a:solidFill>
            <a:srgbClr val="FF5555"/>
          </a:solidFill>
          <a:ln w="6350">
            <a:solidFill>
              <a:srgbClr val="FF5555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3" name="Овал 42">
            <a:extLst>
              <a:ext uri="{FF2B5EF4-FFF2-40B4-BE49-F238E27FC236}">
                <a16:creationId xmlns:a16="http://schemas.microsoft.com/office/drawing/2014/main" id="{682F28F9-587B-4B92-8E9B-241CE67CB45D}"/>
              </a:ext>
            </a:extLst>
          </p:cNvPr>
          <p:cNvSpPr/>
          <p:nvPr/>
        </p:nvSpPr>
        <p:spPr>
          <a:xfrm>
            <a:off x="7945411" y="5374050"/>
            <a:ext cx="180000" cy="180000"/>
          </a:xfrm>
          <a:prstGeom prst="ellipse">
            <a:avLst/>
          </a:prstGeom>
          <a:solidFill>
            <a:schemeClr val="tx1"/>
          </a:solidFill>
          <a:ln w="635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cxnSp>
        <p:nvCxnSpPr>
          <p:cNvPr id="44" name="Прямая со стрелкой 43">
            <a:extLst>
              <a:ext uri="{FF2B5EF4-FFF2-40B4-BE49-F238E27FC236}">
                <a16:creationId xmlns:a16="http://schemas.microsoft.com/office/drawing/2014/main" id="{C8AEBB1B-69E0-4249-BA0F-5432D37FD28E}"/>
              </a:ext>
            </a:extLst>
          </p:cNvPr>
          <p:cNvCxnSpPr>
            <a:cxnSpLocks/>
            <a:stCxn id="43" idx="7"/>
            <a:endCxn id="41" idx="3"/>
          </p:cNvCxnSpPr>
          <p:nvPr/>
        </p:nvCxnSpPr>
        <p:spPr>
          <a:xfrm flipV="1">
            <a:off x="8099051" y="4229110"/>
            <a:ext cx="958865" cy="117130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A967A335-D4E7-425D-B447-F4146F1195A4}"/>
              </a:ext>
            </a:extLst>
          </p:cNvPr>
          <p:cNvCxnSpPr>
            <a:cxnSpLocks/>
            <a:stCxn id="7" idx="6"/>
            <a:endCxn id="41" idx="2"/>
          </p:cNvCxnSpPr>
          <p:nvPr/>
        </p:nvCxnSpPr>
        <p:spPr>
          <a:xfrm flipV="1">
            <a:off x="7932231" y="4165470"/>
            <a:ext cx="1099325" cy="13433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 стрелкой 51">
            <a:extLst>
              <a:ext uri="{FF2B5EF4-FFF2-40B4-BE49-F238E27FC236}">
                <a16:creationId xmlns:a16="http://schemas.microsoft.com/office/drawing/2014/main" id="{B7E339EB-EA18-48AA-BF44-89091CF543D5}"/>
              </a:ext>
            </a:extLst>
          </p:cNvPr>
          <p:cNvCxnSpPr>
            <a:cxnSpLocks/>
            <a:stCxn id="16" idx="5"/>
            <a:endCxn id="15" idx="1"/>
          </p:cNvCxnSpPr>
          <p:nvPr/>
        </p:nvCxnSpPr>
        <p:spPr>
          <a:xfrm>
            <a:off x="9516601" y="4814375"/>
            <a:ext cx="546450" cy="76603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Прямая со стрелкой 54">
            <a:extLst>
              <a:ext uri="{FF2B5EF4-FFF2-40B4-BE49-F238E27FC236}">
                <a16:creationId xmlns:a16="http://schemas.microsoft.com/office/drawing/2014/main" id="{B05F0CC0-F047-46D5-9120-5A9299BFA27D}"/>
              </a:ext>
            </a:extLst>
          </p:cNvPr>
          <p:cNvCxnSpPr>
            <a:cxnSpLocks/>
            <a:stCxn id="13" idx="5"/>
            <a:endCxn id="43" idx="1"/>
          </p:cNvCxnSpPr>
          <p:nvPr/>
        </p:nvCxnSpPr>
        <p:spPr>
          <a:xfrm>
            <a:off x="6681688" y="4567351"/>
            <a:ext cx="1290083" cy="833059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 стрелкой 57">
            <a:extLst>
              <a:ext uri="{FF2B5EF4-FFF2-40B4-BE49-F238E27FC236}">
                <a16:creationId xmlns:a16="http://schemas.microsoft.com/office/drawing/2014/main" id="{8DF7D045-A30C-428B-82EF-8D13D2B29DB5}"/>
              </a:ext>
            </a:extLst>
          </p:cNvPr>
          <p:cNvCxnSpPr>
            <a:cxnSpLocks/>
            <a:stCxn id="4" idx="4"/>
            <a:endCxn id="13" idx="1"/>
          </p:cNvCxnSpPr>
          <p:nvPr/>
        </p:nvCxnSpPr>
        <p:spPr>
          <a:xfrm>
            <a:off x="6330016" y="2658006"/>
            <a:ext cx="224392" cy="178206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Прямая со стрелкой 60">
            <a:extLst>
              <a:ext uri="{FF2B5EF4-FFF2-40B4-BE49-F238E27FC236}">
                <a16:creationId xmlns:a16="http://schemas.microsoft.com/office/drawing/2014/main" id="{24DF4795-6021-406D-829D-F2D5681EF82E}"/>
              </a:ext>
            </a:extLst>
          </p:cNvPr>
          <p:cNvCxnSpPr>
            <a:cxnSpLocks/>
            <a:stCxn id="41" idx="7"/>
            <a:endCxn id="6" idx="3"/>
          </p:cNvCxnSpPr>
          <p:nvPr/>
        </p:nvCxnSpPr>
        <p:spPr>
          <a:xfrm flipV="1">
            <a:off x="9185196" y="3267510"/>
            <a:ext cx="343565" cy="834320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>
            <a:extLst>
              <a:ext uri="{FF2B5EF4-FFF2-40B4-BE49-F238E27FC236}">
                <a16:creationId xmlns:a16="http://schemas.microsoft.com/office/drawing/2014/main" id="{93C5679F-8373-4602-B545-2A0C3A65F9BE}"/>
              </a:ext>
            </a:extLst>
          </p:cNvPr>
          <p:cNvCxnSpPr>
            <a:cxnSpLocks/>
            <a:stCxn id="43" idx="5"/>
            <a:endCxn id="15" idx="2"/>
          </p:cNvCxnSpPr>
          <p:nvPr/>
        </p:nvCxnSpPr>
        <p:spPr>
          <a:xfrm>
            <a:off x="8099051" y="5527690"/>
            <a:ext cx="1937640" cy="116360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Прямая со стрелкой 76">
            <a:extLst>
              <a:ext uri="{FF2B5EF4-FFF2-40B4-BE49-F238E27FC236}">
                <a16:creationId xmlns:a16="http://schemas.microsoft.com/office/drawing/2014/main" id="{58280E86-1AA3-4786-99EC-586B8AE6548F}"/>
              </a:ext>
            </a:extLst>
          </p:cNvPr>
          <p:cNvCxnSpPr>
            <a:cxnSpLocks/>
            <a:stCxn id="41" idx="5"/>
            <a:endCxn id="16" idx="0"/>
          </p:cNvCxnSpPr>
          <p:nvPr/>
        </p:nvCxnSpPr>
        <p:spPr>
          <a:xfrm>
            <a:off x="9185196" y="4229110"/>
            <a:ext cx="267765" cy="431625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>
            <a:extLst>
              <a:ext uri="{FF2B5EF4-FFF2-40B4-BE49-F238E27FC236}">
                <a16:creationId xmlns:a16="http://schemas.microsoft.com/office/drawing/2014/main" id="{FE1E67A2-1654-488E-9AFE-49104BA67C0A}"/>
              </a:ext>
            </a:extLst>
          </p:cNvPr>
          <p:cNvCxnSpPr>
            <a:cxnSpLocks/>
            <a:stCxn id="43" idx="6"/>
            <a:endCxn id="16" idx="3"/>
          </p:cNvCxnSpPr>
          <p:nvPr/>
        </p:nvCxnSpPr>
        <p:spPr>
          <a:xfrm flipV="1">
            <a:off x="8125411" y="4814375"/>
            <a:ext cx="1263910" cy="649675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Прямая со стрелкой 85">
            <a:extLst>
              <a:ext uri="{FF2B5EF4-FFF2-40B4-BE49-F238E27FC236}">
                <a16:creationId xmlns:a16="http://schemas.microsoft.com/office/drawing/2014/main" id="{9848142D-3016-4D36-8617-EB76897C2FF4}"/>
              </a:ext>
            </a:extLst>
          </p:cNvPr>
          <p:cNvCxnSpPr>
            <a:cxnSpLocks/>
            <a:stCxn id="7" idx="4"/>
            <a:endCxn id="43" idx="0"/>
          </p:cNvCxnSpPr>
          <p:nvPr/>
        </p:nvCxnSpPr>
        <p:spPr>
          <a:xfrm>
            <a:off x="7842231" y="4268903"/>
            <a:ext cx="193180" cy="1105147"/>
          </a:xfrm>
          <a:prstGeom prst="straightConnector1">
            <a:avLst/>
          </a:prstGeom>
          <a:ln w="19050">
            <a:solidFill>
              <a:srgbClr val="6371DF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Прямая со стрелкой 90">
            <a:extLst>
              <a:ext uri="{FF2B5EF4-FFF2-40B4-BE49-F238E27FC236}">
                <a16:creationId xmlns:a16="http://schemas.microsoft.com/office/drawing/2014/main" id="{5572ECF2-0C0E-41D8-BC85-68DB45227A35}"/>
              </a:ext>
            </a:extLst>
          </p:cNvPr>
          <p:cNvCxnSpPr>
            <a:cxnSpLocks/>
            <a:stCxn id="13" idx="6"/>
            <a:endCxn id="7" idx="2"/>
          </p:cNvCxnSpPr>
          <p:nvPr/>
        </p:nvCxnSpPr>
        <p:spPr>
          <a:xfrm flipV="1">
            <a:off x="6708048" y="4178903"/>
            <a:ext cx="1044183" cy="324808"/>
          </a:xfrm>
          <a:prstGeom prst="straightConnector1">
            <a:avLst/>
          </a:prstGeom>
          <a:ln w="31750">
            <a:solidFill>
              <a:srgbClr val="FF555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88013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Лабораторная работа 4 (доп. задание)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18158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[# 100</a:t>
                </a:r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]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На плоскости заданы множество </a:t>
                </a:r>
                <a14:m>
                  <m:oMath xmlns:m="http://schemas.openxmlformats.org/officeDocument/2006/math">
                    <m:r>
                      <a:rPr lang="ru-RU" sz="2800">
                        <a:latin typeface="Cambria Math" panose="02040503050406030204" pitchFamily="18" charset="0"/>
                      </a:rPr>
                      <m:t>𝑇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 точек (терминалы). Используя алгоритм </a:t>
                </a:r>
                <a:r>
                  <a:rPr lang="ru-RU" sz="2800" dirty="0" err="1">
                    <a:latin typeface="Segoe UI" panose="020B0502040204020203" pitchFamily="34" charset="0"/>
                    <a:cs typeface="Segoe UI" panose="020B0502040204020203" pitchFamily="34" charset="0"/>
                  </a:rPr>
                  <a:t>Мелзака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, найти кратчайшую сеть, соединяющую все терминалы, используя дополнительные вершины – точки Штейнера.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1815882"/>
              </a:xfrm>
              <a:prstGeom prst="rect">
                <a:avLst/>
              </a:prstGeom>
              <a:blipFill>
                <a:blip r:embed="rId2"/>
                <a:stretch>
                  <a:fillRect l="-1290" t="-3356" b="-8389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4107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A81AFE9-2069-498A-8F93-906DB52FB1CE}"/>
              </a:ext>
            </a:extLst>
          </p:cNvPr>
          <p:cNvSpPr txBox="1">
            <a:spLocks/>
          </p:cNvSpPr>
          <p:nvPr/>
        </p:nvSpPr>
        <p:spPr>
          <a:xfrm>
            <a:off x="1136442" y="1133164"/>
            <a:ext cx="9918908" cy="729475"/>
          </a:xfrm>
          <a:prstGeom prst="rect">
            <a:avLst/>
          </a:prstGeom>
        </p:spPr>
        <p:txBody>
          <a:bodyPr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rgbClr val="3D4ED7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Минимальное остовное дерево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/>
              <p:nvPr/>
            </p:nvSpPr>
            <p:spPr>
              <a:xfrm>
                <a:off x="1138465" y="2068361"/>
                <a:ext cx="9926410" cy="22467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Дан взвешенный неориентированный граф </a:t>
                </a:r>
                <a14:m>
                  <m:oMath xmlns:m="http://schemas.openxmlformats.org/officeDocument/2006/math"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𝐺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=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𝐺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(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𝑉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,</m:t>
                    </m:r>
                    <m:r>
                      <a:rPr lang="ru-RU" sz="2800" i="1" dirty="0" smtClean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𝐸</m:t>
                    </m:r>
                    <m:r>
                      <a:rPr lang="ru-RU" sz="2800" i="1" dirty="0">
                        <a:latin typeface="Cambria Math" panose="02040503050406030204" pitchFamily="18" charset="0"/>
                        <a:cs typeface="Segoe UI" panose="020B0502040204020203" pitchFamily="34" charset="0"/>
                      </a:rPr>
                      <m:t>)</m:t>
                    </m:r>
                  </m:oMath>
                </a14:m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.</a:t>
                </a:r>
              </a:p>
              <a:p>
                <a:r>
                  <a:rPr lang="ru-RU" sz="2800" dirty="0">
                    <a:solidFill>
                      <a:srgbClr val="3D4ED7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Остовным деревом </a:t>
                </a:r>
                <a:r>
                  <a:rPr lang="ru-RU" sz="2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будем называть связный подграф данного связного неориентированного графа, являющийся деревом, в который входят все его вершины.</a:t>
                </a:r>
              </a:p>
              <a:p>
                <a:endParaRPr lang="ru-RU" sz="2800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C4B5B9-5849-4D06-BDAD-727792F64A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38465" y="2068361"/>
                <a:ext cx="9926410" cy="2246769"/>
              </a:xfrm>
              <a:prstGeom prst="rect">
                <a:avLst/>
              </a:prstGeom>
              <a:blipFill>
                <a:blip r:embed="rId2"/>
                <a:stretch>
                  <a:fillRect l="-1290" t="-2710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2711146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UID" val="{B02A613E-02D3-4191-ACCC-97EAB3767AB7}"/>
  <p:tag name="ISPRING_RESOURCE_FOLDER" val="C:\Users\Alexander.Kozlov.SCHOOL\Google Drive\ИПС\Учебный процесс\Подготовительные курсы\Лекции\Лекция 1. Натуральные числа\Базовый тип данных. Натуральные числа\"/>
  <p:tag name="ISPRING_PRESENTATION_PATH" val="C:\Users\Alexander.Kozlov.SCHOOL\Google Drive\ИПС\Учебный процесс\Подготовительные курсы\Лекции\Лекция 1. Натуральные числа\Базовый тип данных. Натуральные числа.pptx"/>
  <p:tag name="ISPRING_PROJECT_FOLDER_UPDATED" val="1"/>
  <p:tag name="ISPRING_SCREEN_RECS_UPDATED" val="C:\Users\Alexander.Kozlov.SCHOOL\Google Drive\ИПС\Учебный процесс\Подготовительные курсы\Лекции\Лекция 1. Натуральные числа\Базовый тип данных. Натуральные числа\"/>
</p:tagLst>
</file>

<file path=ppt/theme/theme1.xml><?xml version="1.0" encoding="utf-8"?>
<a:theme xmlns:a="http://schemas.openxmlformats.org/drawingml/2006/main" name="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онкие сплошные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HDOfficeLightV0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dirty="0" smtClean="0"/>
        </a:defPPr>
      </a:lstStyle>
    </a:txDef>
  </a:objectDefaults>
  <a:extraClrSchemeLst/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TM02900722[[fn=Совет директоров]]</Template>
  <TotalTime>14604</TotalTime>
  <Words>2251</Words>
  <Application>Microsoft Office PowerPoint</Application>
  <PresentationFormat>Широкоэкранный</PresentationFormat>
  <Paragraphs>863</Paragraphs>
  <Slides>84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84</vt:i4>
      </vt:variant>
    </vt:vector>
  </HeadingPairs>
  <TitlesOfParts>
    <vt:vector size="96" baseType="lpstr">
      <vt:lpstr>Arial</vt:lpstr>
      <vt:lpstr>Calibri</vt:lpstr>
      <vt:lpstr>Calibri Light</vt:lpstr>
      <vt:lpstr>Cambria Math</vt:lpstr>
      <vt:lpstr>Segoe UI</vt:lpstr>
      <vt:lpstr>Segoe UI Black</vt:lpstr>
      <vt:lpstr>Segoe UI Semilight</vt:lpstr>
      <vt:lpstr>Wingdings 2</vt:lpstr>
      <vt:lpstr>HDOfficeLightV0</vt:lpstr>
      <vt:lpstr>1_HDOfficeLightV0</vt:lpstr>
      <vt:lpstr>2_HDOfficeLightV0</vt:lpstr>
      <vt:lpstr>3_HDOfficeLightV0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Krokoz™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Базовый тип данных. Натуральные числа</dc:title>
  <dc:creator>Alexander</dc:creator>
  <cp:lastModifiedBy>Alexander Kozlov</cp:lastModifiedBy>
  <cp:revision>428</cp:revision>
  <dcterms:created xsi:type="dcterms:W3CDTF">2016-01-11T07:19:05Z</dcterms:created>
  <dcterms:modified xsi:type="dcterms:W3CDTF">2024-04-17T07:50:29Z</dcterms:modified>
</cp:coreProperties>
</file>

<file path=docProps/thumbnail.jpeg>
</file>